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1"/>
  </p:notesMasterIdLst>
  <p:sldIdLst>
    <p:sldId id="256" r:id="rId2"/>
    <p:sldId id="258" r:id="rId3"/>
    <p:sldId id="297" r:id="rId4"/>
    <p:sldId id="260" r:id="rId5"/>
    <p:sldId id="261" r:id="rId6"/>
    <p:sldId id="314" r:id="rId7"/>
    <p:sldId id="304" r:id="rId8"/>
    <p:sldId id="307" r:id="rId9"/>
    <p:sldId id="308" r:id="rId10"/>
    <p:sldId id="306" r:id="rId11"/>
    <p:sldId id="310" r:id="rId12"/>
    <p:sldId id="301" r:id="rId13"/>
    <p:sldId id="311" r:id="rId14"/>
    <p:sldId id="312" r:id="rId15"/>
    <p:sldId id="313" r:id="rId16"/>
    <p:sldId id="302" r:id="rId17"/>
    <p:sldId id="315" r:id="rId18"/>
    <p:sldId id="316" r:id="rId19"/>
    <p:sldId id="317" r:id="rId20"/>
    <p:sldId id="318" r:id="rId21"/>
    <p:sldId id="319" r:id="rId22"/>
    <p:sldId id="320" r:id="rId23"/>
    <p:sldId id="259" r:id="rId24"/>
    <p:sldId id="322" r:id="rId25"/>
    <p:sldId id="324" r:id="rId26"/>
    <p:sldId id="325" r:id="rId27"/>
    <p:sldId id="326" r:id="rId28"/>
    <p:sldId id="330" r:id="rId29"/>
    <p:sldId id="335" r:id="rId30"/>
    <p:sldId id="336" r:id="rId31"/>
    <p:sldId id="337" r:id="rId32"/>
    <p:sldId id="338" r:id="rId33"/>
    <p:sldId id="339" r:id="rId34"/>
    <p:sldId id="327" r:id="rId35"/>
    <p:sldId id="340" r:id="rId36"/>
    <p:sldId id="341" r:id="rId37"/>
    <p:sldId id="342" r:id="rId38"/>
    <p:sldId id="298" r:id="rId39"/>
    <p:sldId id="343" r:id="rId40"/>
  </p:sldIdLst>
  <p:sldSz cx="9144000" cy="5143500" type="screen16x9"/>
  <p:notesSz cx="6858000" cy="9144000"/>
  <p:embeddedFontLst>
    <p:embeddedFont>
      <p:font typeface="Helvetica Neue" panose="020B0604020202020204" charset="0"/>
      <p:bold r:id="rId42"/>
    </p:embeddedFont>
    <p:embeddedFont>
      <p:font typeface="Montserrat" panose="00000500000000000000" pitchFamily="2" charset="0"/>
      <p:regular r:id="rId43"/>
      <p:bold r:id="rId44"/>
      <p:italic r:id="rId45"/>
      <p:boldItalic r:id="rId46"/>
    </p:embeddedFont>
    <p:embeddedFont>
      <p:font typeface="Oxygen" panose="02000503000000000000" pitchFamily="2" charset="0"/>
      <p:regular r:id="rId47"/>
      <p:bold r:id="rId48"/>
    </p:embeddedFont>
    <p:embeddedFont>
      <p:font typeface="Staatliches" pitchFamily="2"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36E"/>
    <a:srgbClr val="FDFDFD"/>
    <a:srgbClr val="80CB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2653EA-2285-481D-BA89-D78838DDCEC8}">
  <a:tblStyle styleId="{6F2653EA-2285-481D-BA89-D78838DDCE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689" autoAdjust="0"/>
  </p:normalViewPr>
  <p:slideViewPr>
    <p:cSldViewPr snapToGrid="0" showGuides="1">
      <p:cViewPr varScale="1">
        <p:scale>
          <a:sx n="106" d="100"/>
          <a:sy n="106" d="100"/>
        </p:scale>
        <p:origin x="263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a:t>
            </a:r>
            <a:br>
              <a:rPr lang="fr-FR" dirty="0"/>
            </a:br>
            <a:br>
              <a:rPr lang="fr-FR" dirty="0"/>
            </a:br>
            <a:r>
              <a:rPr lang="fr-FR" dirty="0"/>
              <a:t>Dans ce projet nous allons voir comment réaliser un modèle de </a:t>
            </a:r>
            <a:r>
              <a:rPr lang="fr-FR" dirty="0" err="1"/>
              <a:t>scoring</a:t>
            </a:r>
            <a:r>
              <a:rPr lang="fr-FR" dirty="0"/>
              <a:t> pour l’entreprise « Prêt à dépenser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avons présenté le fichier principale qui est application. Pour des raisons de temps nous allons brièvement présenter les autres fichiers et leurs but. Ils sont intéressant car ils possèdent des informations utile pour la conception d’un modèle. Pour plus de détail, le notebook fourni avec le livrable contient une analyse exploratoire pour chacun de ces fichiers.</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previous_application.csv : contient toutes les demandes précédentes des clients</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credit_card_balance.csv : contient l’historique des soldes mensuels des cartes de crédit que le client possède auprès de Prêt à dépenser.</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installments_payments.csv : contient l’historique des crédits déboursés et s’ils ont été remboursé ou non.</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POS_CASH_balance.csv : contient l’historique des soldes mensuels des prêts du client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Et pour finir, 2 autres fichiers que nous allons utiliser dans la conception de notre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bureau.csv : qui contient tous les crédits précédents du client fournis par d'autres institutions financières qui ont été rapportés bureau des crédits.</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*click* </a:t>
            </a:r>
            <a:r>
              <a:rPr lang="fr-FR" dirty="0"/>
              <a:t>bureau_balance.csv : qui contient les soldes mensuels des crédits précédents rapportés bureau des crédits.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passer aux types de </a:t>
            </a:r>
            <a:r>
              <a:rPr lang="fr-FR" dirty="0" err="1"/>
              <a:t>features</a:t>
            </a:r>
            <a:endParaRPr dirty="0"/>
          </a:p>
        </p:txBody>
      </p:sp>
    </p:spTree>
    <p:extLst>
      <p:ext uri="{BB962C8B-B14F-4D97-AF65-F5344CB8AC3E}">
        <p14:creationId xmlns:p14="http://schemas.microsoft.com/office/powerpoint/2010/main" val="319756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Maintenant que nous savons avec quel jeu de données nous allons travailler. Nous allons passer par un processus de traitement des fichiers.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faciliter le processus les fichiers application train et test on été fusionné </a:t>
            </a:r>
            <a:r>
              <a:rPr lang="fr-FR" b="1" dirty="0"/>
              <a:t>*click*</a:t>
            </a:r>
            <a:r>
              <a:rPr lang="fr-FR" b="0" dirty="0"/>
              <a:t> </a:t>
            </a:r>
            <a:r>
              <a:rPr lang="fr-FR" dirty="0"/>
              <a:t>puis seront reséparé à la fin du traitement.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différents types de </a:t>
            </a:r>
            <a:r>
              <a:rPr lang="fr-FR" dirty="0" err="1"/>
              <a:t>features</a:t>
            </a:r>
            <a:r>
              <a:rPr lang="fr-FR" dirty="0"/>
              <a:t> ont été trié et traité.</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a:t>
            </a:r>
            <a:r>
              <a:rPr lang="fr-FR" dirty="0" err="1"/>
              <a:t>features</a:t>
            </a:r>
            <a:r>
              <a:rPr lang="fr-FR" dirty="0"/>
              <a:t> booléenne </a:t>
            </a:r>
            <a:r>
              <a:rPr lang="fr-FR" b="1" dirty="0"/>
              <a:t>*click* </a:t>
            </a:r>
            <a:r>
              <a:rPr lang="fr-FR" dirty="0"/>
              <a:t>qui avaient des valeurs autre que 0 et 1 par exemple en Yes ou No ont été converti en 0 et 1. </a:t>
            </a:r>
            <a:r>
              <a:rPr lang="fr-FR" b="1" dirty="0"/>
              <a:t>*click*</a:t>
            </a:r>
            <a:r>
              <a:rPr lang="fr-FR"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données qui présentait des catégories </a:t>
            </a:r>
            <a:r>
              <a:rPr lang="fr-FR" b="1" dirty="0"/>
              <a:t>*click*</a:t>
            </a:r>
            <a:r>
              <a:rPr lang="fr-FR" dirty="0"/>
              <a:t> on été converti en données catégorielles.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données numérique </a:t>
            </a:r>
            <a:r>
              <a:rPr lang="fr-FR" b="1" dirty="0"/>
              <a:t>*click*</a:t>
            </a:r>
            <a:r>
              <a:rPr lang="fr-FR" dirty="0"/>
              <a:t> ont été détecté pour les prochaines étapes.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aux valeurs manquantes.</a:t>
            </a:r>
          </a:p>
        </p:txBody>
      </p:sp>
    </p:spTree>
    <p:extLst>
      <p:ext uri="{BB962C8B-B14F-4D97-AF65-F5344CB8AC3E}">
        <p14:creationId xmlns:p14="http://schemas.microsoft.com/office/powerpoint/2010/main" val="3953595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ensembles de données peuvent avoir des valeurs manquantes pour une différentes raisons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Un formulaire n'a été que partiellement rempli.</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Une colonne de données particulière n'a pas été stockée avant un certain moment.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etc.</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Il est important de traiter les valeurs manquantes dès le début, avant les méthodes de sélection de variables, telles que </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l’analyse de la valeur de l’information et le Facteur d’Inflation de la Variance</a:t>
            </a:r>
            <a:r>
              <a:rPr lang="fr-FR"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Une approche simple consiste à supprimer toutes les lignes où il y a une valeur manquante, mais dans ce cas, cela représente ~90% des lignes. Donc chaque colonne de données a été traitée indépendamment.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Pour les données catégorielles </a:t>
            </a:r>
            <a:r>
              <a:rPr lang="fr-FR" b="1" dirty="0"/>
              <a:t>*click*</a:t>
            </a:r>
            <a:r>
              <a:rPr lang="fr-FR" dirty="0"/>
              <a:t>, une catégorie « </a:t>
            </a:r>
            <a:r>
              <a:rPr lang="fr-FR" dirty="0" err="1"/>
              <a:t>unknown</a:t>
            </a:r>
            <a:r>
              <a:rPr lang="fr-FR" dirty="0"/>
              <a:t>" a été créée,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Pour les données numériques les valeurs NaN ont été remplacé selon le nom de la variable, la moyenne </a:t>
            </a:r>
            <a:r>
              <a:rPr lang="fr-FR" b="1" dirty="0"/>
              <a:t>*click* pour les variables AVG</a:t>
            </a:r>
            <a:r>
              <a:rPr lang="fr-FR" dirty="0"/>
              <a:t>,  la médiane </a:t>
            </a:r>
            <a:r>
              <a:rPr lang="fr-FR" b="1" dirty="0"/>
              <a:t>*click*</a:t>
            </a:r>
            <a:r>
              <a:rPr lang="fr-FR" dirty="0"/>
              <a:t> pour les variables MEDI et le mode </a:t>
            </a:r>
            <a:r>
              <a:rPr lang="fr-FR" b="1" dirty="0"/>
              <a:t>*click*</a:t>
            </a:r>
            <a:r>
              <a:rPr lang="fr-FR" b="0" dirty="0"/>
              <a:t> pour les variables MODE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fr-FR" b="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dirty="0"/>
              <a:t>Passons aux valeurs aberrantes</a:t>
            </a:r>
          </a:p>
        </p:txBody>
      </p:sp>
    </p:spTree>
    <p:extLst>
      <p:ext uri="{BB962C8B-B14F-4D97-AF65-F5344CB8AC3E}">
        <p14:creationId xmlns:p14="http://schemas.microsoft.com/office/powerpoint/2010/main" val="50166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Les valeurs aberrantes sont définies comme des valeurs supérieures à 3 écarts types par rapport à la moyenne, que ce soit dans le sens positif ou négatif (99,73).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Ce traitement est appliqué à chaque colonne du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et uniquement aux types de colonnes numériques.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Le traitement des valeurs aberrantes ne doit pas être appliqué aux colonnes de type flag/booléen, c'est-à-dire aux colonnes dont les valeurs sont 0 et 1, car cela fausserait considérablement les données de ces colonnes.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*click* </a:t>
            </a:r>
            <a:r>
              <a:rPr lang="fr-FR" b="0" i="0" dirty="0">
                <a:solidFill>
                  <a:srgbClr val="000000"/>
                </a:solidFill>
                <a:effectLst/>
                <a:latin typeface="Helvetica Neue" panose="020B0604020202020204" charset="0"/>
              </a:rPr>
              <a:t>Si une valeur se situe en dehors de 3 écarts-types de la moyenne (6 au total), il faut remplacer la valeur par le 3e écart-type dans l'une ou l'autre direction.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Par exemple cette distribution de données numériques avant traitement où les aberrations sont visible à cet endroit </a:t>
            </a:r>
            <a:r>
              <a:rPr lang="fr-FR"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b="1"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Et après traitement des valeurs aberrantes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nous pouvons remarquer que la distribution est plus harmonieuse.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Nous pouvons passer à l’étape suivante du traitement</a:t>
            </a:r>
            <a:endPar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015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Qui est le </a:t>
            </a:r>
            <a:r>
              <a:rPr lang="fr-FR" b="0" i="0" dirty="0" err="1">
                <a:solidFill>
                  <a:srgbClr val="000000"/>
                </a:solidFill>
                <a:effectLst/>
                <a:latin typeface="+mj-lt"/>
              </a:rPr>
              <a:t>Feature</a:t>
            </a:r>
            <a:r>
              <a:rPr lang="fr-FR" b="0" i="0" dirty="0">
                <a:solidFill>
                  <a:srgbClr val="000000"/>
                </a:solidFill>
                <a:effectLst/>
                <a:latin typeface="+mj-lt"/>
              </a:rPr>
              <a:t> Engineering. C’est une technique utilisée pour développer/étendre les données originales fournies pour le projet.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On peut combiner les informations de deux ou plusieurs colonnes en les additionnant ou en comptant le nombre de fois qu'un élément apparaît, etc.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Ces informations de second niveau peuvent être utiles pour créer un modèle plus précis par la suite.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4 nouvelles variables ont été construites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FLAG_CHILDREN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à l’aide CNT_CHILDREN pour savoir si le client a un enfant ou non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FLAG_INCOME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 Pour savoir si le client touche un salaire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FLAG_INCOME_6figs, si le montant du salaire est à 6 chiffres ou plus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et pour finir CNT_DOC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qui fait la somme de tout les documents apporté par le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Nous allons ensuite combiner notre jeu de fichiers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3517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Trois jeux de données ont été combinés pour créer ce jeu de données final pour la modélisation.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La table Bureau Balance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a d'abord été pivotée afin que chaque ligne ait un index unique.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Une fois fusionnée avec la table Bureau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mj-lt"/>
                <a:ea typeface="Arial" panose="020B0604020202020204" pitchFamily="34" charset="0"/>
                <a:cs typeface="Arial" panose="020B0604020202020204" pitchFamily="34" charset="0"/>
              </a:rPr>
              <a:t>, cela a créé un nouvel ensemble de données qui n'avait pas d'index uniques.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Chaque index</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a été regroupé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mj-lt"/>
                <a:ea typeface="Arial" panose="020B0604020202020204" pitchFamily="34" charset="0"/>
                <a:cs typeface="Arial" panose="020B0604020202020204" pitchFamily="34" charset="0"/>
              </a:rPr>
              <a:t> par nombre, par moyenne, etc.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Ensuite, cet ensemble de données a été combiné avec la table Application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 pour créer l'ensemble de données final.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Il est temps de passer à l’analyse univarié et multivarié</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_______</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Plus en détails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Trois jeux de données ont été combinés pour créer le jeu de données final. La première étape a consisté à faire pivoter le jeu de données sur le solde des bureaux. La nouvelle table a SK_ID_BUREAU comme index, les mois de statut comme colonnes, et les statuts comme valeurs dans la table. Cela signifie que chaque ligne a un SK_ID_BUREAU unique. L'étape suivante a consisté à fusionner cette table avec le jeu de données du bureau. Une fois fusionnée, cette nouvelle table présentait des doublons d'index.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De nombreux SK_ID_CURR comportaient plusieurs lignes pour chaque SK_ID_BUREAU. Avant de fusionner </a:t>
            </a:r>
            <a:r>
              <a:rPr lang="fr-FR" sz="1100" b="0" i="0" dirty="0" err="1">
                <a:solidFill>
                  <a:srgbClr val="000000"/>
                </a:solidFill>
                <a:effectLst/>
                <a:latin typeface="+mj-lt"/>
                <a:ea typeface="Arial" panose="020B0604020202020204" pitchFamily="34" charset="0"/>
                <a:cs typeface="Arial" panose="020B0604020202020204" pitchFamily="34" charset="0"/>
              </a:rPr>
              <a:t>b_bb</a:t>
            </a:r>
            <a:r>
              <a:rPr lang="fr-FR" sz="1100" b="0" i="0" dirty="0">
                <a:solidFill>
                  <a:srgbClr val="000000"/>
                </a:solidFill>
                <a:effectLst/>
                <a:latin typeface="+mj-lt"/>
                <a:ea typeface="Arial" panose="020B0604020202020204" pitchFamily="34" charset="0"/>
                <a:cs typeface="Arial" panose="020B0604020202020204" pitchFamily="34" charset="0"/>
              </a:rPr>
              <a:t> avec le jeu de données "application", les SK_ID_CURR doivent être réduits à une seule ligne unique. La colonne CREDIT_ACTIVE a été transposée en plusieurs colonnes, comptant chaque type de crédit, ainsi que le total. Pour le reste des colonnes numériques, la moyenne de chaque colonne par SK_ID_CURR a été calculé. À ce stade, le jeu de données </a:t>
            </a:r>
            <a:r>
              <a:rPr lang="fr-FR" sz="1100" b="0" i="0" dirty="0" err="1">
                <a:solidFill>
                  <a:srgbClr val="000000"/>
                </a:solidFill>
                <a:effectLst/>
                <a:latin typeface="+mj-lt"/>
                <a:ea typeface="Arial" panose="020B0604020202020204" pitchFamily="34" charset="0"/>
                <a:cs typeface="Arial" panose="020B0604020202020204" pitchFamily="34" charset="0"/>
              </a:rPr>
              <a:t>b_bb_group</a:t>
            </a:r>
            <a:r>
              <a:rPr lang="fr-FR" sz="1100" b="0" i="0" dirty="0">
                <a:solidFill>
                  <a:srgbClr val="000000"/>
                </a:solidFill>
                <a:effectLst/>
                <a:latin typeface="+mj-lt"/>
                <a:ea typeface="Arial" panose="020B0604020202020204" pitchFamily="34" charset="0"/>
                <a:cs typeface="Arial" panose="020B0604020202020204" pitchFamily="34" charset="0"/>
              </a:rPr>
              <a:t> possède des index uniques pour chaque SK_ID_CURR. L'étape finale consiste à fusionner les données de "application" avec le jeu de données </a:t>
            </a:r>
            <a:r>
              <a:rPr lang="fr-FR" sz="1100" b="0" i="0" dirty="0" err="1">
                <a:solidFill>
                  <a:srgbClr val="000000"/>
                </a:solidFill>
                <a:effectLst/>
                <a:latin typeface="+mj-lt"/>
                <a:ea typeface="Arial" panose="020B0604020202020204" pitchFamily="34" charset="0"/>
                <a:cs typeface="Arial" panose="020B0604020202020204" pitchFamily="34" charset="0"/>
              </a:rPr>
              <a:t>b_bb_group</a:t>
            </a:r>
            <a:r>
              <a:rPr lang="fr-FR" sz="1100" b="0" i="0" dirty="0">
                <a:solidFill>
                  <a:srgbClr val="000000"/>
                </a:solidFill>
                <a:effectLst/>
                <a:latin typeface="+mj-lt"/>
                <a:ea typeface="Arial" panose="020B0604020202020204" pitchFamily="34" charset="0"/>
                <a:cs typeface="Arial" panose="020B0604020202020204" pitchFamily="34" charset="0"/>
              </a:rPr>
              <a:t> et à créer "</a:t>
            </a:r>
            <a:r>
              <a:rPr lang="fr-FR" sz="1100" b="0" i="0" dirty="0" err="1">
                <a:solidFill>
                  <a:srgbClr val="000000"/>
                </a:solidFill>
                <a:effectLst/>
                <a:latin typeface="+mj-lt"/>
                <a:ea typeface="Arial" panose="020B0604020202020204" pitchFamily="34" charset="0"/>
                <a:cs typeface="Arial" panose="020B0604020202020204" pitchFamily="34" charset="0"/>
              </a:rPr>
              <a:t>df_comb</a:t>
            </a:r>
            <a:r>
              <a:rPr lang="fr-FR" sz="1100" b="0" i="0" dirty="0">
                <a:solidFill>
                  <a:srgbClr val="000000"/>
                </a:solidFill>
                <a:effectLst/>
                <a:latin typeface="+mj-lt"/>
                <a:ea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581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Cette étape est un processus d'évaluation manuelle des données contenues dans les tables. Il peut s'agir de la distribution d'une colonne ou d'une combinaison de données catégorielles.</a:t>
            </a:r>
            <a:endParaRPr dirty="0"/>
          </a:p>
        </p:txBody>
      </p:sp>
    </p:spTree>
    <p:extLst>
      <p:ext uri="{BB962C8B-B14F-4D97-AF65-F5344CB8AC3E}">
        <p14:creationId xmlns:p14="http://schemas.microsoft.com/office/powerpoint/2010/main" val="251508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partir d’une matrice de corrélation nous pouvons remarquer dans ce TOP 3 des corrélations tellement forte qu’elles frôlent le 100%. Elles disparaitrons certainement lors de la procédure de réductions des variables.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Explorons la variable TARGET</a:t>
            </a:r>
            <a:endParaRPr dirty="0"/>
          </a:p>
        </p:txBody>
      </p:sp>
    </p:spTree>
    <p:extLst>
      <p:ext uri="{BB962C8B-B14F-4D97-AF65-F5344CB8AC3E}">
        <p14:creationId xmlns:p14="http://schemas.microsoft.com/office/powerpoint/2010/main" val="377434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montre que l'ensemble de données est déséquilibré, d'environ 92% à 8%. Ce déséquilibre sera traité plus tard dans le projet.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Que pouvons-nous découvrir si nous traçons des graphiques avec TARGET et d’autres variables ?</a:t>
            </a:r>
            <a:endParaRPr dirty="0"/>
          </a:p>
        </p:txBody>
      </p:sp>
    </p:spTree>
    <p:extLst>
      <p:ext uri="{BB962C8B-B14F-4D97-AF65-F5344CB8AC3E}">
        <p14:creationId xmlns:p14="http://schemas.microsoft.com/office/powerpoint/2010/main" val="3395042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compare le nombre d'enfants d'un demandeur avec le pourcentage de 1 et de 0.</a:t>
            </a:r>
          </a:p>
          <a:p>
            <a:pPr marL="0" lvl="0" indent="0" algn="l" rtl="0">
              <a:spcBef>
                <a:spcPts val="0"/>
              </a:spcBef>
              <a:spcAft>
                <a:spcPts val="0"/>
              </a:spcAft>
              <a:buNone/>
            </a:pPr>
            <a:r>
              <a:rPr lang="fr-FR" dirty="0"/>
              <a:t>Les demandeurs sans enfants sont les moins susceptibles d'avoir des difficultés de paiement.</a:t>
            </a:r>
          </a:p>
          <a:p>
            <a:pPr marL="0" lvl="0" indent="0" algn="l" rtl="0">
              <a:spcBef>
                <a:spcPts val="0"/>
              </a:spcBef>
              <a:spcAft>
                <a:spcPts val="0"/>
              </a:spcAft>
              <a:buNone/>
            </a:pPr>
            <a:r>
              <a:rPr lang="fr-FR" dirty="0"/>
              <a:t>Les demandeurs avec 2 enfants sont les plus susceptibles, soit ~50% de plus.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Cette analyse commence à devenir intéressante car nous pouvons commencer à nous poser des questions d’ordre éthique.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faisant cette analyse nous commençons peut-être à discriminer et être responsable d’injustice.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 des fin d’expérimentation, que ce passe-t-il si nous franchissons la barrière ?</a:t>
            </a:r>
            <a:endParaRPr dirty="0"/>
          </a:p>
        </p:txBody>
      </p:sp>
    </p:spTree>
    <p:extLst>
      <p:ext uri="{BB962C8B-B14F-4D97-AF65-F5344CB8AC3E}">
        <p14:creationId xmlns:p14="http://schemas.microsoft.com/office/powerpoint/2010/main" val="132371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commencerons brièvement par présenter l’entreprise et son besoin </a:t>
            </a:r>
            <a:r>
              <a:rPr lang="fr-FR" b="1" dirty="0"/>
              <a:t>*click* </a:t>
            </a:r>
            <a:r>
              <a:rPr lang="fr-FR" dirty="0"/>
              <a:t>puis explorerons le jeu de données </a:t>
            </a:r>
            <a:r>
              <a:rPr lang="fr-FR" b="1" dirty="0"/>
              <a:t>*click* </a:t>
            </a:r>
            <a:r>
              <a:rPr lang="fr-FR" dirty="0"/>
              <a:t>où nous ferons par la suite des analyses univariées et multivariées </a:t>
            </a:r>
            <a:r>
              <a:rPr lang="fr-FR" b="1" dirty="0"/>
              <a:t>*click* </a:t>
            </a:r>
            <a:r>
              <a:rPr lang="fr-FR" dirty="0"/>
              <a:t>pour procéder à des modifications sur les données </a:t>
            </a:r>
            <a:r>
              <a:rPr lang="fr-FR" b="1" dirty="0"/>
              <a:t>*click*</a:t>
            </a:r>
            <a:endParaRPr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compare le sexe d'un candidat avec le pourcentage de 1 et de 0.</a:t>
            </a:r>
          </a:p>
          <a:p>
            <a:pPr marL="0" lvl="0" indent="0" algn="l" rtl="0">
              <a:spcBef>
                <a:spcPts val="0"/>
              </a:spcBef>
              <a:spcAft>
                <a:spcPts val="0"/>
              </a:spcAft>
              <a:buNone/>
            </a:pPr>
            <a:r>
              <a:rPr lang="fr-FR" dirty="0"/>
              <a:t>Les hommes sont ~50% plus susceptibles d'avoir problèmes de paiement par rapport aux femmes.</a:t>
            </a:r>
          </a:p>
          <a:p>
            <a:pPr marL="0" lvl="0" indent="0" algn="l" rtl="0">
              <a:spcBef>
                <a:spcPts val="0"/>
              </a:spcBef>
              <a:spcAft>
                <a:spcPts val="0"/>
              </a:spcAft>
              <a:buNone/>
            </a:pPr>
            <a:r>
              <a:rPr lang="fr-FR" dirty="0"/>
              <a:t>Il s'agit d'une différence assez significative mais assez intrigante comme nous allons le voir dans le prochain slide.</a:t>
            </a:r>
          </a:p>
          <a:p>
            <a:pPr marL="0" lvl="0" indent="0" algn="l" rtl="0">
              <a:spcBef>
                <a:spcPts val="0"/>
              </a:spcBef>
              <a:spcAft>
                <a:spcPts val="0"/>
              </a:spcAft>
              <a:buNone/>
            </a:pPr>
            <a:r>
              <a:rPr lang="fr-FR" dirty="0"/>
              <a:t>Néanmoins on peut imaginer le </a:t>
            </a:r>
            <a:r>
              <a:rPr lang="fr-FR" dirty="0" err="1"/>
              <a:t>bad</a:t>
            </a:r>
            <a:r>
              <a:rPr lang="fr-FR" dirty="0"/>
              <a:t> buzz si un chargé de clientèle refuse un prêt à un demandeur du fait de son sexe.</a:t>
            </a:r>
            <a:endParaRPr dirty="0"/>
          </a:p>
        </p:txBody>
      </p:sp>
    </p:spTree>
    <p:extLst>
      <p:ext uri="{BB962C8B-B14F-4D97-AF65-F5344CB8AC3E}">
        <p14:creationId xmlns:p14="http://schemas.microsoft.com/office/powerpoint/2010/main" val="134572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montre la distribution du revenu total pour les 1 et les 0.</a:t>
            </a:r>
          </a:p>
          <a:p>
            <a:pPr marL="0" lvl="0" indent="0" algn="l" rtl="0">
              <a:spcBef>
                <a:spcPts val="0"/>
              </a:spcBef>
              <a:spcAft>
                <a:spcPts val="0"/>
              </a:spcAft>
              <a:buNone/>
            </a:pPr>
            <a:r>
              <a:rPr lang="fr-FR" dirty="0"/>
              <a:t>Les hommes ayant un revenu élevé ont tendance à avoir moins de problèmes de paiement. De plus, les hommes ont tendance à avoir un revenu plus élevé par catégorie,</a:t>
            </a:r>
          </a:p>
          <a:p>
            <a:pPr marL="0" lvl="0" indent="0" algn="l" rtl="0">
              <a:spcBef>
                <a:spcPts val="0"/>
              </a:spcBef>
              <a:spcAft>
                <a:spcPts val="0"/>
              </a:spcAft>
              <a:buNone/>
            </a:pPr>
            <a:r>
              <a:rPr lang="fr-FR" dirty="0"/>
              <a:t>1 ou 0. </a:t>
            </a:r>
            <a:endParaRPr dirty="0"/>
          </a:p>
        </p:txBody>
      </p:sp>
    </p:spTree>
    <p:extLst>
      <p:ext uri="{BB962C8B-B14F-4D97-AF65-F5344CB8AC3E}">
        <p14:creationId xmlns:p14="http://schemas.microsoft.com/office/powerpoint/2010/main" val="125724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allons maintenant finaliser nos données avant de les modéliser</a:t>
            </a:r>
            <a:endParaRPr dirty="0"/>
          </a:p>
        </p:txBody>
      </p:sp>
    </p:spTree>
    <p:extLst>
      <p:ext uri="{BB962C8B-B14F-4D97-AF65-F5344CB8AC3E}">
        <p14:creationId xmlns:p14="http://schemas.microsoft.com/office/powerpoint/2010/main" val="2518265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Presque tous les ensembles de données comprennent des informations de type catégorique. Il peut s'agir de couleurs, de tailles, de groupes, etc. </a:t>
            </a:r>
          </a:p>
          <a:p>
            <a:pPr marL="158750" indent="0" algn="l">
              <a:buNone/>
            </a:pPr>
            <a:r>
              <a:rPr lang="fr-FR" dirty="0"/>
              <a:t>Mais pour que les données puissent être modélisées avec des algorithmes d'apprentissage automatique, les catégories doivent être converties en valeurs numériques.</a:t>
            </a:r>
          </a:p>
          <a:p>
            <a:pPr marL="158750" indent="0" algn="l">
              <a:buNone/>
            </a:pPr>
            <a:r>
              <a:rPr lang="fr-FR" dirty="0"/>
              <a:t>Ceci peut être fait avec l'encodage.</a:t>
            </a:r>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L'encodage est un processus dans lequel une colonne unique est développée en de nouvelles colonnes afin de simplifier le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b="0" i="0" dirty="0">
                <a:solidFill>
                  <a:srgbClr val="000000"/>
                </a:solidFill>
                <a:effectLst/>
                <a:latin typeface="Helvetica Neue" panose="020B0604020202020204" charset="0"/>
              </a:rPr>
              <a:t> Nous verrons deux types d'encodage : le Label </a:t>
            </a:r>
            <a:r>
              <a:rPr lang="fr-FR" b="0" i="0" dirty="0" err="1">
                <a:solidFill>
                  <a:srgbClr val="000000"/>
                </a:solidFill>
                <a:effectLst/>
                <a:latin typeface="Helvetica Neue" panose="020B0604020202020204" charset="0"/>
              </a:rPr>
              <a:t>Encoding</a:t>
            </a:r>
            <a:r>
              <a:rPr lang="fr-FR" b="0" i="0" dirty="0">
                <a:solidFill>
                  <a:srgbClr val="000000"/>
                </a:solidFill>
                <a:effectLst/>
                <a:latin typeface="Helvetica Neue" panose="020B0604020202020204" charset="0"/>
              </a:rPr>
              <a:t> et le One-Hot-</a:t>
            </a:r>
            <a:r>
              <a:rPr lang="fr-FR" b="0" i="0" dirty="0" err="1">
                <a:solidFill>
                  <a:srgbClr val="000000"/>
                </a:solidFill>
                <a:effectLst/>
                <a:latin typeface="Helvetica Neue" panose="020B0604020202020204" charset="0"/>
              </a:rPr>
              <a:t>Encoding</a:t>
            </a:r>
            <a:r>
              <a:rPr lang="fr-FR" b="0" i="0" dirty="0">
                <a:solidFill>
                  <a:srgbClr val="000000"/>
                </a:solidFill>
                <a:effectLst/>
                <a:latin typeface="Helvetica Neue" panose="020B0604020202020204" charset="0"/>
              </a:rPr>
              <a:t>.</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Le Label </a:t>
            </a:r>
            <a:r>
              <a:rPr lang="fr-FR" dirty="0" err="1"/>
              <a:t>Encoding</a:t>
            </a:r>
            <a:r>
              <a:rPr lang="fr-FR" dirty="0"/>
              <a:t> : Attribue à chaque catégorie unique d'une variable catégorielle un nombre entier.</a:t>
            </a:r>
          </a:p>
          <a:p>
            <a:pPr marL="158750" indent="0" algn="l">
              <a:buNone/>
            </a:pPr>
            <a:r>
              <a:rPr lang="fr-FR" dirty="0"/>
              <a:t>Aucune nouvelle colonne n'est créée. </a:t>
            </a: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A utiliser pour les colonnes avec seulement 2 catégories ou une où les catégories sont ordonnées : (ex. : tailles = petites, moyennes, grandes).</a:t>
            </a:r>
          </a:p>
          <a:p>
            <a:pPr marL="158750" indent="0" algn="l">
              <a:buNone/>
            </a:pPr>
            <a:endParaRPr lang="fr-FR" dirty="0"/>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Le One-Hot-</a:t>
            </a:r>
            <a:r>
              <a:rPr lang="fr-FR" dirty="0" err="1"/>
              <a:t>Encoding</a:t>
            </a:r>
            <a:r>
              <a:rPr lang="fr-FR" dirty="0"/>
              <a:t> : Crée une nouvelle colonne pour chaque catégorie unique dans une variable catégorielle.</a:t>
            </a:r>
          </a:p>
          <a:p>
            <a:pPr marL="158750" indent="0" algn="l">
              <a:buNone/>
            </a:pPr>
            <a:r>
              <a:rPr lang="fr-FR" dirty="0"/>
              <a:t>Chaque observation reçoit un 1 dans la colonne pour sa catégorie correspondante et un 0 dans toutes les autres nouvelles colonnes.</a:t>
            </a: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A utiliser pour les colonnes avec 3+ catégories et les données catégorielles où l'ordre n'a pas d'importance : (ex. : couleurs = rouge, bleu, vert).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panose="020B0604020202020204" charset="0"/>
              </a:rPr>
              <a:t>Les données brutes, présentées dans le graphique, sont très déséquilibrées. Pour les algorithmes d'apprentissage il est important d'équilibrer les données.</a:t>
            </a:r>
          </a:p>
          <a:p>
            <a:pPr marL="158750" indent="0" algn="l">
              <a:buNone/>
            </a:pPr>
            <a:r>
              <a:rPr lang="fr-FR" b="0" i="0" dirty="0">
                <a:solidFill>
                  <a:srgbClr val="000000"/>
                </a:solidFill>
                <a:effectLst/>
                <a:latin typeface="Helvetica Neue" panose="020B0604020202020204" charset="0"/>
              </a:rPr>
              <a:t>Cela a été fait en sous-échantillonnage à l’aide </a:t>
            </a:r>
            <a:r>
              <a:rPr lang="fr-FR" b="0" i="0" dirty="0" err="1">
                <a:solidFill>
                  <a:srgbClr val="000000"/>
                </a:solidFill>
                <a:effectLst/>
                <a:latin typeface="Helvetica Neue" panose="020B0604020202020204" charset="0"/>
              </a:rPr>
              <a:t>imblearn</a:t>
            </a:r>
            <a:r>
              <a:rPr lang="fr-FR" b="0" i="0" dirty="0">
                <a:solidFill>
                  <a:srgbClr val="000000"/>
                </a:solidFill>
                <a:effectLst/>
                <a:latin typeface="Helvetica Neue" panose="020B0604020202020204" charset="0"/>
              </a:rPr>
              <a:t>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et </a:t>
            </a:r>
            <a:r>
              <a:rPr lang="fr-FR" b="0" i="0" dirty="0">
                <a:solidFill>
                  <a:srgbClr val="000000"/>
                </a:solidFill>
                <a:effectLst/>
                <a:latin typeface="Helvetica Neue" panose="020B0604020202020204" charset="0"/>
              </a:rPr>
              <a:t>des lignes où TARGET est 0.</a:t>
            </a:r>
          </a:p>
          <a:p>
            <a:pPr marL="158750" indent="0" algn="l">
              <a:buNone/>
            </a:pPr>
            <a:r>
              <a:rPr lang="fr-FR" b="0" i="0" dirty="0">
                <a:solidFill>
                  <a:srgbClr val="000000"/>
                </a:solidFill>
                <a:effectLst/>
                <a:latin typeface="Helvetica Neue" panose="020B0604020202020204" charset="0"/>
              </a:rPr>
              <a:t>Cela a permis d'obtenir un ensemble de données final composé de 50/50 de 0 et de 1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b="0" i="0" dirty="0">
                <a:solidFill>
                  <a:srgbClr val="000000"/>
                </a:solidFill>
                <a:effectLst/>
                <a:latin typeface="Helvetica Neue" panose="020B0604020202020204" charset="0"/>
              </a:rPr>
              <a:t>, comme le montre le graphique suivant. 50/50 de 0 et de 1.</a:t>
            </a:r>
            <a:endParaRPr dirty="0"/>
          </a:p>
        </p:txBody>
      </p:sp>
    </p:spTree>
    <p:extLst>
      <p:ext uri="{BB962C8B-B14F-4D97-AF65-F5344CB8AC3E}">
        <p14:creationId xmlns:p14="http://schemas.microsoft.com/office/powerpoint/2010/main" val="3141108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L'ensemble de données final a dû être divisé en sous-ensembles de données en 70-30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fr-FR" dirty="0"/>
          </a:p>
          <a:p>
            <a:pPr marL="158750" indent="0" algn="l">
              <a:buNone/>
            </a:pPr>
            <a:r>
              <a:rPr lang="fr-FR" dirty="0"/>
              <a:t>Train correspond aux modèles qui seront entraînés sur ces données.</a:t>
            </a:r>
          </a:p>
          <a:p>
            <a:pPr marL="158750" indent="0" algn="l">
              <a:buNone/>
            </a:pPr>
            <a:r>
              <a:rPr lang="fr-FR" dirty="0"/>
              <a:t>Test correspond aux modèles qui seront testés et notés sur ces données.</a:t>
            </a:r>
          </a:p>
          <a:p>
            <a:pPr marL="158750" indent="0" algn="l">
              <a:buNone/>
            </a:pPr>
            <a:r>
              <a:rPr lang="fr-FR" dirty="0"/>
              <a:t>X sont les </a:t>
            </a:r>
            <a:r>
              <a:rPr lang="fr-FR" dirty="0" err="1"/>
              <a:t>features</a:t>
            </a:r>
            <a:r>
              <a:rPr lang="fr-FR" dirty="0"/>
              <a:t> indépendantes.</a:t>
            </a:r>
          </a:p>
          <a:p>
            <a:pPr marL="158750" indent="0" algn="l">
              <a:buNone/>
            </a:pPr>
            <a:r>
              <a:rPr lang="fr-FR" dirty="0"/>
              <a:t>Et Y est la variable dépendante (TARGET).</a:t>
            </a:r>
          </a:p>
          <a:p>
            <a:pPr marL="158750" indent="0" algn="l">
              <a:buNone/>
            </a:pPr>
            <a:endParaRPr lang="fr-FR" dirty="0"/>
          </a:p>
          <a:p>
            <a:pPr marL="158750" indent="0" algn="l">
              <a:buNone/>
            </a:pPr>
            <a:r>
              <a:rPr lang="fr-FR" dirty="0"/>
              <a:t>Nous allons maintenant alléger le jeu de données à l’aide d’outils de sélections de variables.</a:t>
            </a:r>
          </a:p>
        </p:txBody>
      </p:sp>
    </p:spTree>
    <p:extLst>
      <p:ext uri="{BB962C8B-B14F-4D97-AF65-F5344CB8AC3E}">
        <p14:creationId xmlns:p14="http://schemas.microsoft.com/office/powerpoint/2010/main" val="153059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La sélection des variables est un processus qui réduit le nombre de colonnes de l'ensemble de ensemble de données. Après l'encodage des données, celles-ci comportent 366 colonnes d'informations. Il existe deux méthodes pour sélectionner les variables :</a:t>
            </a:r>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L'analyse de la valeur de l'information (Information Value ou IV) est une technique d'exploration de données qui permet de déterminer quelles colonnes de données d'un ensemble de données ont un pouvoir prédictif ou une influence sur la valeur d'une variable dépendante spécifiée.</a:t>
            </a:r>
          </a:p>
          <a:p>
            <a:pPr marL="158750" indent="0" algn="l">
              <a:buNone/>
            </a:pPr>
            <a:r>
              <a:rPr lang="fr-FR" dirty="0"/>
              <a:t>Ce processus nous a permis de passer de 366 à 55 </a:t>
            </a:r>
            <a:r>
              <a:rPr lang="fr-FR" dirty="0" err="1"/>
              <a:t>features</a:t>
            </a:r>
            <a:endParaRPr lang="fr-FR" dirty="0"/>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Le facteur d'inflation de la variance (Variance Inflation Factor ou VIF)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b="0" i="0" dirty="0">
                <a:solidFill>
                  <a:srgbClr val="000000"/>
                </a:solidFill>
                <a:effectLst/>
                <a:latin typeface="Helvetica Neue" panose="020B0604020202020204" charset="0"/>
              </a:rPr>
              <a:t>est le rapport de la variance d'un modèle comportant plusieurs termes, divisé par la variance d'un modèle comportant un seul terme. Il quantifie la gravité de la </a:t>
            </a:r>
            <a:r>
              <a:rPr lang="fr-FR" b="0" i="0" dirty="0" err="1">
                <a:solidFill>
                  <a:srgbClr val="000000"/>
                </a:solidFill>
                <a:effectLst/>
                <a:latin typeface="Helvetica Neue" panose="020B0604020202020204" charset="0"/>
              </a:rPr>
              <a:t>multicollinéarité</a:t>
            </a:r>
            <a:r>
              <a:rPr lang="fr-FR" b="0" i="0" dirty="0">
                <a:solidFill>
                  <a:srgbClr val="000000"/>
                </a:solidFill>
                <a:effectLst/>
                <a:latin typeface="Helvetica Neue" panose="020B0604020202020204" charset="0"/>
              </a:rPr>
              <a:t> dans une analyse de régression par moindres carrés ordinaires.</a:t>
            </a:r>
          </a:p>
          <a:p>
            <a:pPr marL="158750" indent="0" algn="l">
              <a:buNone/>
            </a:pPr>
            <a:endParaRPr lang="fr-FR" b="0" i="0" dirty="0">
              <a:solidFill>
                <a:srgbClr val="000000"/>
              </a:solidFill>
              <a:effectLst/>
              <a:latin typeface="Helvetica Neue" panose="020B0604020202020204" charset="0"/>
            </a:endParaRP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____</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Exemple de </a:t>
            </a:r>
            <a:r>
              <a:rPr lang="fr-FR" b="0" i="0" dirty="0" err="1">
                <a:solidFill>
                  <a:srgbClr val="000000"/>
                </a:solidFill>
                <a:effectLst/>
                <a:latin typeface="Helvetica Neue" panose="020B0604020202020204" charset="0"/>
              </a:rPr>
              <a:t>multicolinéarité</a:t>
            </a:r>
            <a:r>
              <a:rPr lang="fr-FR" b="0" i="0" dirty="0">
                <a:solidFill>
                  <a:srgbClr val="000000"/>
                </a:solidFill>
                <a:effectLst/>
                <a:latin typeface="Helvetica Neue" panose="020B0604020202020204" charset="0"/>
              </a:rPr>
              <a:t> :</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Imaginons une personne qui aime grignoter des chips en regardant la télévision – le taux de satisfaction augmente lorsqu’elle regarde davantage la télévision et mange plus de chips.</a:t>
            </a:r>
          </a:p>
          <a:p>
            <a:pPr marL="158750" indent="0" algn="l">
              <a:buNone/>
            </a:pPr>
            <a:r>
              <a:rPr lang="fr-FR" b="0" i="0" dirty="0">
                <a:solidFill>
                  <a:srgbClr val="000000"/>
                </a:solidFill>
                <a:effectLst/>
                <a:latin typeface="Helvetica Neue" panose="020B0604020202020204" charset="0"/>
              </a:rPr>
              <a:t>Maintenant, si cette personne envisage les choses qui l’occuperont et les rendront heureuse, quelle activité lui semblera intéressante et aura un impact plus important sur son niveau de bonheur ? Se sentirait-elle plus heureuse en mangeant des chips ou en regardant la télévision ?</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C’est difficile à mesurer, car si elle regarde la télévision, elle mange plus de chips, et si elle mange plus de chips, elle doit regarder plus de télévision. Ces deux activités sont en corrélation l’une avec l’autre. Il est difficile de déterminer l’impact d’une activité sur une autre pour le bonheur.</a:t>
            </a:r>
          </a:p>
          <a:p>
            <a:pPr marL="158750" indent="0" algn="l">
              <a:buNone/>
            </a:pPr>
            <a:r>
              <a:rPr lang="fr-FR" b="0" i="0" dirty="0">
                <a:solidFill>
                  <a:srgbClr val="000000"/>
                </a:solidFill>
                <a:effectLst/>
                <a:latin typeface="Helvetica Neue" panose="020B0604020202020204" charset="0"/>
              </a:rPr>
              <a:t>Voilà en quoi consiste le problème de la </a:t>
            </a:r>
            <a:r>
              <a:rPr lang="fr-FR" b="0" i="0" dirty="0" err="1">
                <a:solidFill>
                  <a:srgbClr val="000000"/>
                </a:solidFill>
                <a:effectLst/>
                <a:latin typeface="Helvetica Neue" panose="020B0604020202020204" charset="0"/>
              </a:rPr>
              <a:t>multicollinéarité</a:t>
            </a: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132045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panose="020B0604020202020204" charset="0"/>
              </a:rPr>
              <a:t>Il est temps de passer à l’action est de faire du machine </a:t>
            </a:r>
            <a:r>
              <a:rPr lang="fr-FR" b="0" i="0" dirty="0" err="1">
                <a:solidFill>
                  <a:srgbClr val="000000"/>
                </a:solidFill>
                <a:effectLst/>
                <a:latin typeface="Helvetica Neue" panose="020B0604020202020204" charset="0"/>
              </a:rPr>
              <a:t>learning</a:t>
            </a: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1426879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visiter chaque étape de la conception du modèle à commencer par le prétraitement des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Deux pipelines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ont été créés pour traiter les différents types de données.</a:t>
            </a:r>
          </a:p>
          <a:p>
            <a:pPr marL="0" lvl="0" indent="0" algn="l" rtl="0">
              <a:spcBef>
                <a:spcPts val="0"/>
              </a:spcBef>
              <a:spcAft>
                <a:spcPts val="0"/>
              </a:spcAft>
              <a:buNone/>
            </a:pPr>
            <a:r>
              <a:rPr lang="fr-FR" dirty="0"/>
              <a:t>L'un pour traiter les données numériques avec une imputation par la médian et un </a:t>
            </a:r>
            <a:r>
              <a:rPr lang="fr-FR" dirty="0" err="1"/>
              <a:t>StandardScaler</a:t>
            </a:r>
            <a:endParaRPr lang="fr-FR" dirty="0"/>
          </a:p>
          <a:p>
            <a:pPr marL="0" lvl="0" indent="0" algn="l" rtl="0">
              <a:spcBef>
                <a:spcPts val="0"/>
              </a:spcBef>
              <a:spcAft>
                <a:spcPts val="0"/>
              </a:spcAft>
              <a:buNone/>
            </a:pPr>
            <a:r>
              <a:rPr lang="fr-FR" dirty="0"/>
              <a:t>Et un pour le traitement des données catégorielles.</a:t>
            </a:r>
          </a:p>
          <a:p>
            <a:pPr marL="0" lvl="0" indent="0" algn="l" rtl="0">
              <a:spcBef>
                <a:spcPts val="0"/>
              </a:spcBef>
              <a:spcAft>
                <a:spcPts val="0"/>
              </a:spcAft>
              <a:buNone/>
            </a:pPr>
            <a:r>
              <a:rPr lang="fr-FR" dirty="0"/>
              <a:t>Puis elles ont été combinés dans un Transformateur de colonnes.</a:t>
            </a:r>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la prochaine étape est l’instanciation des données</a:t>
            </a:r>
            <a:endParaRPr lang="fr-FR" dirty="0"/>
          </a:p>
        </p:txBody>
      </p:sp>
    </p:spTree>
    <p:extLst>
      <p:ext uri="{BB962C8B-B14F-4D97-AF65-F5344CB8AC3E}">
        <p14:creationId xmlns:p14="http://schemas.microsoft.com/office/powerpoint/2010/main" val="3960186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chaque modèle a été instancié en utilisant les différentes bibliothèques dans </a:t>
            </a:r>
            <a:r>
              <a:rPr lang="fr-FR" dirty="0" err="1"/>
              <a:t>sklearn</a:t>
            </a:r>
            <a:r>
              <a:rPr lang="fr-FR" dirty="0"/>
              <a:t>. Certains avaient besoin paramètres à des valeurs spécifiques lors de leurs créations.</a:t>
            </a:r>
          </a:p>
          <a:p>
            <a:pPr marL="0" lvl="0" indent="0" algn="l" rtl="0">
              <a:spcBef>
                <a:spcPts val="0"/>
              </a:spcBef>
              <a:spcAft>
                <a:spcPts val="0"/>
              </a:spcAft>
              <a:buNone/>
            </a:pPr>
            <a:r>
              <a:rPr lang="fr-FR" dirty="0"/>
              <a:t>Plusieurs modèles ont été essayés, des modèles linéaire comme la Régression logistique qui est une adaptation de la régression linéaire pour les problèmes de classification et non linéaire comme le </a:t>
            </a:r>
            <a:r>
              <a:rPr lang="fr-FR" dirty="0" err="1"/>
              <a:t>KNeighborsClassifier</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Passons aux hyperparamètres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00093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Qui nous permettrons de mettre en place un système de </a:t>
            </a:r>
            <a:r>
              <a:rPr lang="fr-FR" dirty="0" err="1"/>
              <a:t>scoring</a:t>
            </a:r>
            <a:r>
              <a:rPr lang="fr-FR" dirty="0"/>
              <a:t> et l’évaluer </a:t>
            </a:r>
            <a:r>
              <a:rPr lang="fr-FR" b="1" dirty="0"/>
              <a:t>*click*</a:t>
            </a:r>
            <a:r>
              <a:rPr lang="fr-FR" b="0" dirty="0"/>
              <a:t>.</a:t>
            </a:r>
            <a:r>
              <a:rPr lang="fr-FR" b="1" dirty="0"/>
              <a:t> </a:t>
            </a:r>
            <a:r>
              <a:rPr lang="fr-FR" dirty="0"/>
              <a:t>Nous conclurons avec un récapitulatifs et les axes d’améliorations.</a:t>
            </a:r>
            <a:endParaRPr dirty="0"/>
          </a:p>
        </p:txBody>
      </p:sp>
    </p:spTree>
    <p:extLst>
      <p:ext uri="{BB962C8B-B14F-4D97-AF65-F5344CB8AC3E}">
        <p14:creationId xmlns:p14="http://schemas.microsoft.com/office/powerpoint/2010/main" val="3541873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Chaque modèle a ses paramètres uniques.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dirty="0"/>
              <a:t> L’espace des hyperparamètres est l'endroit où une liste de valeurs sont données pour chaque paramètre afin que le modèle puisse être essayé avec différents paramètres. Plus de paramètres sont essayés, plus le processus prend du temps.</a:t>
            </a:r>
          </a:p>
        </p:txBody>
      </p:sp>
    </p:spTree>
    <p:extLst>
      <p:ext uri="{BB962C8B-B14F-4D97-AF65-F5344CB8AC3E}">
        <p14:creationId xmlns:p14="http://schemas.microsoft.com/office/powerpoint/2010/main" val="1070336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fonction a été créée pour réaliser une multitude d’action comme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endParaRPr lang="fr-FR" dirty="0"/>
          </a:p>
          <a:p>
            <a:pPr marL="0" lvl="0" indent="0" algn="l" rtl="0">
              <a:spcBef>
                <a:spcPts val="0"/>
              </a:spcBef>
              <a:spcAft>
                <a:spcPts val="0"/>
              </a:spcAft>
              <a:buNone/>
            </a:pPr>
            <a:r>
              <a:rPr lang="fr-FR" dirty="0"/>
              <a:t>1. Mettre en place une méthode d’optimisation des hyperparamètres comme </a:t>
            </a:r>
            <a:r>
              <a:rPr lang="fr-FR" dirty="0" err="1"/>
              <a:t>GridSearchCV</a:t>
            </a:r>
            <a:r>
              <a:rPr lang="fr-FR" dirty="0"/>
              <a:t> avec l’objet CV selon le modèle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2.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Faire une cross validation, en </a:t>
            </a:r>
            <a:r>
              <a:rPr lang="fr-FR" dirty="0" err="1"/>
              <a:t>kfold</a:t>
            </a:r>
            <a:r>
              <a:rPr lang="fr-FR" dirty="0"/>
              <a:t> avec une valeur de 5</a:t>
            </a:r>
          </a:p>
          <a:p>
            <a:pPr marL="0" lvl="0" indent="0" algn="l" rtl="0">
              <a:spcBef>
                <a:spcPts val="0"/>
              </a:spcBef>
              <a:spcAft>
                <a:spcPts val="0"/>
              </a:spcAft>
              <a:buNone/>
            </a:pPr>
            <a:r>
              <a:rPr lang="fr-FR" dirty="0"/>
              <a:t>3. Ajuster le modèle sur les données d’entrainement</a:t>
            </a:r>
          </a:p>
          <a:p>
            <a:pPr marL="0" lvl="0" indent="0" algn="l" rtl="0">
              <a:spcBef>
                <a:spcPts val="0"/>
              </a:spcBef>
              <a:spcAft>
                <a:spcPts val="0"/>
              </a:spcAft>
              <a:buNone/>
            </a:pPr>
            <a:r>
              <a:rPr lang="fr-FR" dirty="0"/>
              <a:t>4.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Prédire la sortie avec les données de test</a:t>
            </a:r>
          </a:p>
          <a:p>
            <a:pPr marL="0" lvl="0" indent="0" algn="l" rtl="0">
              <a:spcBef>
                <a:spcPts val="0"/>
              </a:spcBef>
              <a:spcAft>
                <a:spcPts val="0"/>
              </a:spcAft>
              <a:buNone/>
            </a:pPr>
            <a:r>
              <a:rPr lang="fr-FR" dirty="0"/>
              <a:t>5. Comparer les performances des modèles sur la métrique d’évaluation à l’aide du cross validation</a:t>
            </a:r>
          </a:p>
        </p:txBody>
      </p:sp>
    </p:spTree>
    <p:extLst>
      <p:ext uri="{BB962C8B-B14F-4D97-AF65-F5344CB8AC3E}">
        <p14:creationId xmlns:p14="http://schemas.microsoft.com/office/powerpoint/2010/main" val="3224547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a:t>
            </a:r>
            <a:r>
              <a:rPr lang="fr-FR" dirty="0" err="1"/>
              <a:t>baseline</a:t>
            </a:r>
            <a:r>
              <a:rPr lang="fr-FR" dirty="0"/>
              <a:t>, c’est-à-dire un modèle de référence à été utilisé pour évaluer la performance des modèles et s’en servir de comparaison sur des modèles plus complexes, </a:t>
            </a:r>
            <a:r>
              <a:rPr lang="fr-FR" dirty="0" err="1"/>
              <a:t>DummyClassifier</a:t>
            </a:r>
            <a:r>
              <a:rPr lang="fr-FR" dirty="0"/>
              <a:t> dans </a:t>
            </a:r>
            <a:r>
              <a:rPr lang="fr-FR" dirty="0" err="1"/>
              <a:t>scikitlearn</a:t>
            </a:r>
            <a:r>
              <a:rPr lang="fr-FR" dirty="0"/>
              <a:t> répond très bien à cette fonction.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Observons les scores affiché pour un modèle.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Nous avons divers données comme le temps, une matrice de confusion, et divers métrique comme la précision, le rappel ou l’air sous la courbe.</a:t>
            </a:r>
          </a:p>
          <a:p>
            <a:pPr marL="0" lvl="0" indent="0" algn="l" rtl="0">
              <a:spcBef>
                <a:spcPts val="0"/>
              </a:spcBef>
              <a:spcAft>
                <a:spcPts val="0"/>
              </a:spcAft>
              <a:buNone/>
            </a:pPr>
            <a:r>
              <a:rPr lang="fr-FR" dirty="0"/>
              <a:t>Pour évaluer notre modèle nous devons déterminer quel métrique utiliser.</a:t>
            </a:r>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Nous pouvons nous aider de la matrice de confusion pour faire ce choix.</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Regardons de plus près.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682762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matrice de confusion c’est un outil permettant de mesurer les performances d’un modèle de Machine Learning en vérifiant notamment à quelle fréquence ses prédictions sont exactes par rapport à la réalité dans des problèmes de classification.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Comme un modèle de machine </a:t>
            </a:r>
            <a:r>
              <a:rPr lang="fr-FR" dirty="0" err="1"/>
              <a:t>learning</a:t>
            </a:r>
            <a:r>
              <a:rPr lang="fr-FR" dirty="0"/>
              <a:t> n’est jamais parfais, nous devons mesurer la gravité des erreurs et limiter les erreurs le plus graves.</a:t>
            </a:r>
          </a:p>
          <a:p>
            <a:pPr marL="0" lvl="0" indent="0" algn="l" rtl="0">
              <a:spcBef>
                <a:spcPts val="0"/>
              </a:spcBef>
              <a:spcAft>
                <a:spcPts val="0"/>
              </a:spcAft>
              <a:buNone/>
            </a:pPr>
            <a:r>
              <a:rPr lang="fr-FR" dirty="0"/>
              <a:t>Ici nous avons considéré qu’il était plus dangereux d’accorder un prêt à une personne qui est considéré comme solvable alors qu’il est probablement incapable de rembourser plutôt que l’inverse.</a:t>
            </a:r>
          </a:p>
          <a:p>
            <a:pPr marL="0" lvl="0" indent="0" algn="l" rtl="0">
              <a:spcBef>
                <a:spcPts val="0"/>
              </a:spcBef>
              <a:spcAft>
                <a:spcPts val="0"/>
              </a:spcAft>
              <a:buNone/>
            </a:pPr>
            <a:r>
              <a:rPr lang="fr-FR" dirty="0"/>
              <a:t>De ce fait nous choisirons le modèle avec la meilleure précision</a:t>
            </a:r>
          </a:p>
        </p:txBody>
      </p:sp>
    </p:spTree>
    <p:extLst>
      <p:ext uri="{BB962C8B-B14F-4D97-AF65-F5344CB8AC3E}">
        <p14:creationId xmlns:p14="http://schemas.microsoft.com/office/powerpoint/2010/main" val="3788351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Sept modèles différents ont été sélectionnés pour être entraînés et testés. </a:t>
            </a:r>
          </a:p>
          <a:p>
            <a:pPr marL="0" lvl="0" indent="0" algn="l" rtl="0">
              <a:spcBef>
                <a:spcPts val="0"/>
              </a:spcBef>
              <a:spcAft>
                <a:spcPts val="0"/>
              </a:spcAft>
              <a:buNone/>
            </a:pPr>
            <a:r>
              <a:rPr lang="fr-FR" dirty="0"/>
              <a:t>Sur ce tableau on peut voir tout les résultats des différents modèles utilisant le même jeu de donnée.</a:t>
            </a:r>
          </a:p>
          <a:p>
            <a:pPr marL="0" lvl="0" indent="0" algn="l" rtl="0">
              <a:spcBef>
                <a:spcPts val="0"/>
              </a:spcBef>
              <a:spcAft>
                <a:spcPts val="0"/>
              </a:spcAft>
              <a:buNone/>
            </a:pPr>
            <a:r>
              <a:rPr lang="fr-FR" dirty="0"/>
              <a:t>La précision est légèrement supérieur pour la classification naïve comparé au </a:t>
            </a:r>
            <a:r>
              <a:rPr lang="fr-FR" dirty="0" err="1"/>
              <a:t>RandomForest</a:t>
            </a:r>
            <a:r>
              <a:rPr lang="fr-FR" dirty="0"/>
              <a:t> néanmoins l’AUC du </a:t>
            </a:r>
            <a:r>
              <a:rPr lang="fr-FR" dirty="0" err="1"/>
              <a:t>RandomForest</a:t>
            </a:r>
            <a:r>
              <a:rPr lang="fr-FR" dirty="0"/>
              <a:t> est supérieur à tout les modèles.</a:t>
            </a:r>
          </a:p>
          <a:p>
            <a:pPr marL="0" lvl="0" indent="0" algn="l" rtl="0">
              <a:spcBef>
                <a:spcPts val="0"/>
              </a:spcBef>
              <a:spcAft>
                <a:spcPts val="0"/>
              </a:spcAft>
              <a:buNone/>
            </a:pPr>
            <a:r>
              <a:rPr lang="fr-FR" dirty="0"/>
              <a:t>Nous pouvons tout de même remarquer le temps record pour la classification naïve.</a:t>
            </a:r>
          </a:p>
          <a:p>
            <a:pPr marL="0" lvl="0" indent="0" algn="l" rtl="0">
              <a:spcBef>
                <a:spcPts val="0"/>
              </a:spcBef>
              <a:spcAft>
                <a:spcPts val="0"/>
              </a:spcAft>
              <a:buNone/>
            </a:pPr>
            <a:r>
              <a:rPr lang="fr-FR" dirty="0"/>
              <a:t>Pour le moment, le </a:t>
            </a:r>
            <a:r>
              <a:rPr lang="fr-FR" dirty="0" err="1"/>
              <a:t>randomforest</a:t>
            </a:r>
            <a:r>
              <a:rPr lang="fr-FR" dirty="0"/>
              <a:t> a été choisi comme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Un best param nous a permis de définir les hyperparamètres optimaux et fait gagner 0,15 de performance pour l’AUC.</a:t>
            </a:r>
          </a:p>
        </p:txBody>
      </p:sp>
    </p:spTree>
    <p:extLst>
      <p:ext uri="{BB962C8B-B14F-4D97-AF65-F5344CB8AC3E}">
        <p14:creationId xmlns:p14="http://schemas.microsoft.com/office/powerpoint/2010/main" val="1114571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Pour interpréter les modèles, nous représentons graphiquement l'importance des variables de modèles.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Ici pour notre modèle choisie qui est le </a:t>
            </a:r>
            <a:r>
              <a:rPr lang="fr-FR" b="0" i="0" dirty="0" err="1">
                <a:solidFill>
                  <a:srgbClr val="000000"/>
                </a:solidFill>
                <a:effectLst/>
                <a:latin typeface="Helvetica Neue" panose="020B0604020202020204" charset="0"/>
              </a:rPr>
              <a:t>Random</a:t>
            </a:r>
            <a:r>
              <a:rPr lang="fr-FR" b="0" i="0" dirty="0">
                <a:solidFill>
                  <a:srgbClr val="000000"/>
                </a:solidFill>
                <a:effectLst/>
                <a:latin typeface="Helvetica Neue" panose="020B0604020202020204" charset="0"/>
              </a:rPr>
              <a:t> Forest, l'importance de Gini (ou </a:t>
            </a:r>
            <a:r>
              <a:rPr lang="fr-FR" b="0" i="0" dirty="0" err="1">
                <a:solidFill>
                  <a:srgbClr val="000000"/>
                </a:solidFill>
                <a:effectLst/>
                <a:latin typeface="Helvetica Neue" panose="020B0604020202020204" charset="0"/>
              </a:rPr>
              <a:t>Mean</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Decrease</a:t>
            </a:r>
            <a:r>
              <a:rPr lang="fr-FR" b="0" i="0" dirty="0">
                <a:solidFill>
                  <a:srgbClr val="000000"/>
                </a:solidFill>
                <a:effectLst/>
                <a:latin typeface="Helvetica Neue" panose="020B0604020202020204" charset="0"/>
              </a:rPr>
              <a:t> in </a:t>
            </a:r>
            <a:r>
              <a:rPr lang="fr-FR" b="0" i="0" dirty="0" err="1">
                <a:solidFill>
                  <a:srgbClr val="000000"/>
                </a:solidFill>
                <a:effectLst/>
                <a:latin typeface="Helvetica Neue" panose="020B0604020202020204" charset="0"/>
              </a:rPr>
              <a:t>Impurity</a:t>
            </a:r>
            <a:r>
              <a:rPr lang="fr-FR" b="0" i="0" dirty="0">
                <a:solidFill>
                  <a:srgbClr val="000000"/>
                </a:solidFill>
                <a:effectLst/>
                <a:latin typeface="Helvetica Neue" panose="020B0604020202020204" charset="0"/>
              </a:rPr>
              <a:t>) est utilisée. Elle calcule l'importance des variables en faisant la somme des arbres qui incluent cette variable pour chaque partition de données.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Plus formellement, il s'agit de la moyenne de la diminution totale de l'impureté des </a:t>
            </a:r>
            <a:r>
              <a:rPr lang="fr-FR" b="0" i="0" dirty="0" err="1">
                <a:solidFill>
                  <a:srgbClr val="000000"/>
                </a:solidFill>
                <a:effectLst/>
                <a:latin typeface="Helvetica Neue" panose="020B0604020202020204" charset="0"/>
              </a:rPr>
              <a:t>noeuds</a:t>
            </a:r>
            <a:r>
              <a:rPr lang="fr-FR" b="0" i="0" dirty="0">
                <a:solidFill>
                  <a:srgbClr val="000000"/>
                </a:solidFill>
                <a:effectLst/>
                <a:latin typeface="Helvetica Neue" panose="020B0604020202020204" charset="0"/>
              </a:rPr>
              <a:t>, pondérée par la probabilité de les atteindre, pour chaque arbre de la forêt.</a:t>
            </a:r>
            <a:endParaRPr lang="fr-FR" dirty="0"/>
          </a:p>
        </p:txBody>
      </p:sp>
    </p:spTree>
    <p:extLst>
      <p:ext uri="{BB962C8B-B14F-4D97-AF65-F5344CB8AC3E}">
        <p14:creationId xmlns:p14="http://schemas.microsoft.com/office/powerpoint/2010/main" val="302981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À l’aide de SHAP nous pouvons expliquer la sortie de notre modèle de machine </a:t>
            </a:r>
            <a:r>
              <a:rPr lang="fr-FR" b="0" i="0" dirty="0" err="1">
                <a:solidFill>
                  <a:srgbClr val="000000"/>
                </a:solidFill>
                <a:effectLst/>
                <a:latin typeface="Helvetica Neue" panose="020B0604020202020204" charset="0"/>
              </a:rPr>
              <a:t>learning</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r>
              <a:rPr lang="fr-FR" b="0" i="0" dirty="0">
                <a:solidFill>
                  <a:srgbClr val="000000"/>
                </a:solidFill>
                <a:effectLst/>
                <a:latin typeface="Helvetica Neue" panose="020B0604020202020204" charset="0"/>
              </a:rPr>
              <a:t>Par exemple, ici nous avons une vue global de l’influence des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sur les modèles.</a:t>
            </a:r>
          </a:p>
          <a:p>
            <a:pPr marL="0" lvl="0" indent="0" algn="l" rtl="0">
              <a:spcBef>
                <a:spcPts val="0"/>
              </a:spcBef>
              <a:spcAft>
                <a:spcPts val="0"/>
              </a:spcAft>
              <a:buNone/>
            </a:pPr>
            <a:r>
              <a:rPr lang="fr-FR" b="0" i="0" dirty="0">
                <a:solidFill>
                  <a:srgbClr val="000000"/>
                </a:solidFill>
                <a:effectLst/>
                <a:latin typeface="Helvetica Neue" panose="020B0604020202020204" charset="0"/>
              </a:rPr>
              <a:t>Nous pouvons remarquer en première position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b="0" i="0" dirty="0">
                <a:solidFill>
                  <a:srgbClr val="000000"/>
                </a:solidFill>
                <a:effectLst/>
                <a:latin typeface="Helvetica Neue" panose="020B0604020202020204" charset="0"/>
              </a:rPr>
              <a:t> la présence d’une des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que nous avions construit. Qui représente si une personne à un salaire à 6 chiffres où non.</a:t>
            </a:r>
          </a:p>
          <a:p>
            <a:pPr marL="0" lvl="0" indent="0" algn="l" rtl="0">
              <a:spcBef>
                <a:spcPts val="0"/>
              </a:spcBef>
              <a:spcAft>
                <a:spcPts val="0"/>
              </a:spcAft>
              <a:buNone/>
            </a:pPr>
            <a:r>
              <a:rPr lang="fr-FR" b="0" i="0" dirty="0">
                <a:solidFill>
                  <a:srgbClr val="000000"/>
                </a:solidFill>
                <a:effectLst/>
                <a:latin typeface="Helvetica Neue" panose="020B0604020202020204" charset="0"/>
              </a:rPr>
              <a:t>Les valeurs en rouge représentent les personnes prédit comme non solvable et l’inverse pour les bleus. Nous remarquons que le rouge tend vers le négatif. Ici cela veut dire que plus la valeur du </a:t>
            </a:r>
            <a:r>
              <a:rPr lang="fr-FR" b="0" i="0" dirty="0" err="1">
                <a:solidFill>
                  <a:srgbClr val="000000"/>
                </a:solidFill>
                <a:effectLst/>
                <a:latin typeface="Helvetica Neue" panose="020B0604020202020204" charset="0"/>
              </a:rPr>
              <a:t>feature</a:t>
            </a:r>
            <a:r>
              <a:rPr lang="fr-FR" b="0" i="0" dirty="0">
                <a:solidFill>
                  <a:srgbClr val="000000"/>
                </a:solidFill>
                <a:effectLst/>
                <a:latin typeface="Helvetica Neue" panose="020B0604020202020204" charset="0"/>
              </a:rPr>
              <a:t> est bas moins la personne à de chance d’être solvable.</a:t>
            </a:r>
          </a:p>
          <a:p>
            <a:pPr marL="0" lvl="0" indent="0" algn="l" rtl="0">
              <a:spcBef>
                <a:spcPts val="0"/>
              </a:spcBef>
              <a:spcAft>
                <a:spcPts val="0"/>
              </a:spcAft>
              <a:buNone/>
            </a:pPr>
            <a:r>
              <a:rPr lang="fr-FR" b="0" i="0" dirty="0">
                <a:solidFill>
                  <a:srgbClr val="000000"/>
                </a:solidFill>
                <a:effectLst/>
                <a:latin typeface="Helvetica Neue" panose="020B0604020202020204" charset="0"/>
              </a:rPr>
              <a:t>Ce qui est logique, car plus une personne a un grand salaire et plus il peut rembourser.</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473825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Ces images montrent 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qui contribuent à déterminer pour un client ciblé les raisons qui poussent à accepter ou refuser un prêt.</a:t>
            </a:r>
          </a:p>
          <a:p>
            <a:pPr marL="0" lvl="0" indent="0" algn="l" rtl="0">
              <a:spcBef>
                <a:spcPts val="0"/>
              </a:spcBef>
              <a:spcAft>
                <a:spcPts val="0"/>
              </a:spcAft>
              <a:buNone/>
            </a:pPr>
            <a:r>
              <a:rPr lang="fr-FR" b="0" i="0" dirty="0">
                <a:solidFill>
                  <a:srgbClr val="000000"/>
                </a:solidFill>
                <a:effectLst/>
                <a:latin typeface="Helvetica Neue" panose="020B0604020202020204" charset="0"/>
              </a:rPr>
              <a:t>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qui poussent la prédiction vers le haut sont indiquées en rouge, celles qui poussent la prédiction vers le bas sont en bleu.</a:t>
            </a:r>
          </a:p>
          <a:p>
            <a:pPr marL="0" lvl="0" indent="0" algn="l" rtl="0">
              <a:spcBef>
                <a:spcPts val="0"/>
              </a:spcBef>
              <a:spcAft>
                <a:spcPts val="0"/>
              </a:spcAft>
              <a:buNone/>
            </a:pPr>
            <a:r>
              <a:rPr lang="fr-FR" b="0" i="0" dirty="0">
                <a:solidFill>
                  <a:srgbClr val="000000"/>
                </a:solidFill>
                <a:effectLst/>
                <a:latin typeface="Helvetica Neue" panose="020B0604020202020204" charset="0"/>
              </a:rPr>
              <a:t>Le base value représente la moyenne globale du modèle.</a:t>
            </a:r>
          </a:p>
          <a:p>
            <a:pPr marL="0" lvl="0" indent="0" algn="l" rtl="0">
              <a:spcBef>
                <a:spcPts val="0"/>
              </a:spcBef>
              <a:spcAft>
                <a:spcPts val="0"/>
              </a:spcAft>
              <a:buNone/>
            </a:pPr>
            <a:r>
              <a:rPr lang="fr-FR" b="0" i="0" dirty="0">
                <a:solidFill>
                  <a:srgbClr val="000000"/>
                </a:solidFill>
                <a:effectLst/>
                <a:latin typeface="Helvetica Neue" panose="020B0604020202020204" charset="0"/>
              </a:rPr>
              <a:t>Dans la première image la valeur de f(x) est inférieure à la base value donc le client est solvable.</a:t>
            </a:r>
          </a:p>
          <a:p>
            <a:pPr marL="0" lvl="0" indent="0" algn="l" rtl="0">
              <a:spcBef>
                <a:spcPts val="0"/>
              </a:spcBef>
              <a:spcAft>
                <a:spcPts val="0"/>
              </a:spcAft>
              <a:buNone/>
            </a:pPr>
            <a:r>
              <a:rPr lang="fr-FR" b="0" i="0" dirty="0">
                <a:solidFill>
                  <a:srgbClr val="000000"/>
                </a:solidFill>
                <a:effectLst/>
                <a:latin typeface="Helvetica Neue" panose="020B0604020202020204" charset="0"/>
              </a:rPr>
              <a:t>A l’inverse celui du bas est non solvable car sa valeur de f(x) est supérieur à la </a:t>
            </a:r>
            <a:r>
              <a:rPr lang="fr-FR" b="0" i="0" dirty="0" err="1">
                <a:solidFill>
                  <a:srgbClr val="000000"/>
                </a:solidFill>
                <a:effectLst/>
                <a:latin typeface="Helvetica Neue" panose="020B0604020202020204" charset="0"/>
              </a:rPr>
              <a:t>baseline</a:t>
            </a: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574710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e24bbbaaa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6e24bbbaaa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y a beaucoup de données financières pour chaque demandeur. Ces données alternatives peuvent être mises à profit pour les chargé de relation client qui pourront expliqué à leur client les raison d’un refus.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 ce projet, trois des sept ensembles de données ont été utilisés. Cela a montre l'intérêt de combiner plusieurs ensembles de données en un seul avant de modéliser les informations. Dans la continuité, les ensembles de données restants pourraient être inclus dans l'ensemble de données final afin d'augmenter encore la précision des modèles.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autre mesure qui pourrait être prise serait d'augmenter le nombre de colonnes </a:t>
            </a:r>
            <a:r>
              <a:rPr lang="fr-FR" dirty="0" err="1"/>
              <a:t>Feature</a:t>
            </a:r>
            <a:r>
              <a:rPr lang="fr-FR" dirty="0"/>
              <a:t> </a:t>
            </a:r>
            <a:r>
              <a:rPr lang="fr-FR" dirty="0" err="1"/>
              <a:t>Engineeré</a:t>
            </a:r>
            <a:r>
              <a:rPr lang="fr-FR" dirty="0"/>
              <a:t> en </a:t>
            </a:r>
            <a:r>
              <a:rPr lang="fr-FR" dirty="0" err="1"/>
              <a:t>colaboration</a:t>
            </a:r>
            <a:r>
              <a:rPr lang="fr-FR" dirty="0"/>
              <a:t> avec l’équipe métier. Cela pourrait être fait avec un aperçu plus approfondi du contexte des données brutes, de la façon dont elles ont été collectées, et comment elles sont appliquées actuellement sur le terrain.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TPOT est une bibliothèque Python qui automatise l'ensemble du pipeline d'apprentissage automatique et renvoie le modèle d'apprentissage automatique le plus performant. modèle d'apprentissage automatique le plus performant. Cette bibliothèque pourrait être utilisée pour augmenter la portée et la vitesse du processus de ML, et pourrait finalement renvoyer un meilleur modèle final.</a:t>
            </a:r>
            <a:endParaRPr dirty="0"/>
          </a:p>
        </p:txBody>
      </p:sp>
    </p:spTree>
    <p:extLst>
      <p:ext uri="{BB962C8B-B14F-4D97-AF65-F5344CB8AC3E}">
        <p14:creationId xmlns:p14="http://schemas.microsoft.com/office/powerpoint/2010/main" val="3803050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e24bbbaaa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6e24bbbaaa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61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l’entreprise, la problématique et l’objectif</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"Prêt à dépenser" est une société financière qui propose des crédits à la consommation pour des personnes ayant peu ou pas d'historique de prêt. L’entreprise assure certainement sa profitabilité de clients qui sont « Prêt à Rembourser </a:t>
            </a:r>
            <a:r>
              <a:rPr lang="fr-FR" b="0" dirty="0"/>
              <a:t>».</a:t>
            </a:r>
            <a:r>
              <a:rPr lang="fr-FR" b="1" dirty="0"/>
              <a:t>*click*</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accorder un crédit à la consommation, l’entreprise calcule la probabilité qu’un client le rembourse, ou non. Elle a besoin d’un outils utilisable par les chargés de relation client qui soit facilement interprétable et permet de justifier leur décision au client. Les chargés de relation souhaitent, en plus, disposer d’une mesure de l’importance des variables qui ont poussé le modèle à donner cette probabilité à un client.</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Donc notre objectif est de développer un modèle de </a:t>
            </a:r>
            <a:r>
              <a:rPr lang="fr-FR" dirty="0" err="1"/>
              <a:t>scoring</a:t>
            </a:r>
            <a:r>
              <a:rPr lang="fr-FR" dirty="0"/>
              <a:t> facilement interprétable pour aider à décider si un prêt peut être accordé à un client. Ce score doit prédire la probabilité de paiement du client.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a:rPr>
              <a:t>Pour réaliser ce modèle, Michaël, notre manager, nous a fourni un jeu de données. Avant de démarrer l’exploration, il est essentiel de commencer par définir un cadre méthodologique pour la modélisation des données, un process. Nous commencerons donc par présenter le process, qui servira de base à la constructions du modèle avant de rebondir sur l’exploration du jeu de données et ses étapes de transformations.</a:t>
            </a:r>
            <a:endParaRPr dirty="0"/>
          </a:p>
        </p:txBody>
      </p:sp>
    </p:spTree>
    <p:extLst>
      <p:ext uri="{BB962C8B-B14F-4D97-AF65-F5344CB8AC3E}">
        <p14:creationId xmlns:p14="http://schemas.microsoft.com/office/powerpoint/2010/main" val="379140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*click* </a:t>
            </a:r>
            <a:r>
              <a:rPr lang="fr-FR" dirty="0"/>
              <a:t>Quel Framework, ou méthodologie, avons nous employé </a:t>
            </a:r>
            <a:r>
              <a:rPr lang="fr-FR" b="0" i="0" dirty="0">
                <a:effectLst/>
                <a:latin typeface="Montserrat"/>
              </a:rPr>
              <a:t>pour la modélisation des données </a:t>
            </a:r>
            <a:r>
              <a:rPr lang="fr-FR" dirty="0"/>
              <a:t>? </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avons déjà commencé à abordé la 1</a:t>
            </a:r>
            <a:r>
              <a:rPr lang="fr-FR" baseline="30000" dirty="0"/>
              <a:t>er</a:t>
            </a:r>
            <a:r>
              <a:rPr lang="fr-FR" dirty="0"/>
              <a:t> étape qui est « La définition du problème »  </a:t>
            </a:r>
            <a:r>
              <a:rPr lang="fr-FR" b="1" dirty="0"/>
              <a:t>*click* </a:t>
            </a:r>
            <a:r>
              <a:rPr lang="fr-FR" dirty="0"/>
              <a:t>où nous devions comprendre le besoin à répondre. Quel problème commercial essayons-nous de résoudre ? </a:t>
            </a:r>
            <a:r>
              <a:rPr lang="fr-FR" b="1" dirty="0"/>
              <a:t>*click*</a:t>
            </a:r>
            <a:r>
              <a:rPr lang="fr-FR" b="0" dirty="0"/>
              <a:t>. En suite nous devons savoir c</a:t>
            </a:r>
            <a:r>
              <a:rPr lang="fr-FR" dirty="0"/>
              <a:t>omment le formuler en tant que problème de machine </a:t>
            </a:r>
            <a:r>
              <a:rPr lang="fr-FR" dirty="0" err="1"/>
              <a:t>learning</a:t>
            </a:r>
            <a:r>
              <a:rPr lang="fr-FR" dirty="0"/>
              <a:t>. Est-ce que c’est un problème d’apprentissage supervisé ou non supervisé ? Est-ce un problème de classification ou de régression ? Nous répondrons prochainement à ces questions.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deuxième étape, que nous allons présenter juste après sont « les données » </a:t>
            </a:r>
            <a:r>
              <a:rPr lang="fr-FR" b="1" dirty="0"/>
              <a:t>*click*</a:t>
            </a:r>
            <a:r>
              <a:rPr lang="fr-FR" dirty="0"/>
              <a:t>, qu’avons-nous à disposition pour répondre à la demande ? </a:t>
            </a:r>
            <a:r>
              <a:rPr lang="fr-FR" b="1" dirty="0"/>
              <a:t>*click* </a:t>
            </a:r>
            <a:r>
              <a:rPr lang="fr-FR" dirty="0"/>
              <a:t>Si le machine </a:t>
            </a:r>
            <a:r>
              <a:rPr lang="fr-FR" dirty="0" err="1"/>
              <a:t>learning</a:t>
            </a:r>
            <a:r>
              <a:rPr lang="fr-FR" dirty="0"/>
              <a:t> permet d'obtenir des informations à partir de données, quelles sont les données dont nous disposons ? Comment correspondent-elles à la définition du problème ? Nos données sont-elles structurées ou non structurées ? Statiques ou en flux continu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troisième étape est l’évaluation </a:t>
            </a:r>
            <a:r>
              <a:rPr lang="fr-FR" b="1" dirty="0"/>
              <a:t>*click*</a:t>
            </a:r>
            <a:r>
              <a:rPr lang="fr-FR" dirty="0"/>
              <a:t>, ici nous allons définir ce qu’est la réussite du projet </a:t>
            </a:r>
            <a:r>
              <a:rPr lang="fr-FR" b="1" dirty="0"/>
              <a:t>*click*</a:t>
            </a:r>
            <a:r>
              <a:rPr lang="fr-FR" b="0" dirty="0"/>
              <a:t>. </a:t>
            </a:r>
            <a:r>
              <a:rPr lang="fr-FR" dirty="0"/>
              <a:t>Comme un modèle de machine </a:t>
            </a:r>
            <a:r>
              <a:rPr lang="fr-FR" dirty="0" err="1"/>
              <a:t>learning</a:t>
            </a:r>
            <a:r>
              <a:rPr lang="fr-FR" dirty="0"/>
              <a:t> parfait ne peut exister, nous devons définir à partir de quel seuil le modèle peut-il être validé. Un modèle de machine </a:t>
            </a:r>
            <a:r>
              <a:rPr lang="fr-FR" dirty="0" err="1"/>
              <a:t>learning</a:t>
            </a:r>
            <a:r>
              <a:rPr lang="fr-FR" dirty="0"/>
              <a:t> précis à 95 % est-il suffisant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Etape 4, les </a:t>
            </a:r>
            <a:r>
              <a:rPr lang="fr-FR" dirty="0" err="1"/>
              <a:t>features</a:t>
            </a:r>
            <a:r>
              <a:rPr lang="fr-FR" dirty="0"/>
              <a:t> </a:t>
            </a:r>
            <a:r>
              <a:rPr lang="fr-FR" b="1" dirty="0"/>
              <a:t>*click*</a:t>
            </a:r>
            <a:r>
              <a:rPr lang="fr-FR" b="0" dirty="0"/>
              <a:t>,</a:t>
            </a:r>
            <a:r>
              <a:rPr lang="fr-FR" b="1" dirty="0"/>
              <a:t> </a:t>
            </a:r>
            <a:r>
              <a:rPr lang="fr-FR" dirty="0"/>
              <a:t>Que savons-nous déjà de nos données ? </a:t>
            </a:r>
            <a:r>
              <a:rPr lang="fr-FR" b="1" dirty="0"/>
              <a:t>*click* </a:t>
            </a:r>
            <a:r>
              <a:rPr lang="fr-FR" dirty="0"/>
              <a:t>Quelles parties de nos données allons-nous utiliser pour notre modèle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Après avoir mieux compris nos données la prochaine étape, qui est la 5</a:t>
            </a:r>
            <a:r>
              <a:rPr lang="fr-FR" baseline="30000" dirty="0"/>
              <a:t>e</a:t>
            </a:r>
            <a:r>
              <a:rPr lang="fr-FR" dirty="0"/>
              <a:t>, est la modélisation </a:t>
            </a:r>
            <a:r>
              <a:rPr lang="fr-FR" b="1" dirty="0"/>
              <a:t>*click*</a:t>
            </a:r>
            <a:r>
              <a:rPr lang="fr-FR" b="0" dirty="0"/>
              <a:t>.</a:t>
            </a:r>
            <a:r>
              <a:rPr lang="fr-FR" b="1" dirty="0"/>
              <a:t> </a:t>
            </a:r>
            <a:r>
              <a:rPr lang="fr-FR" dirty="0"/>
              <a:t>La question est : en fonction de notre problème et de nos données, quel modèle devrions-nous utiliser </a:t>
            </a:r>
            <a:r>
              <a:rPr lang="fr-FR" b="1" dirty="0"/>
              <a:t>*click*</a:t>
            </a:r>
            <a:r>
              <a:rPr lang="fr-FR" b="0" dirty="0"/>
              <a:t> </a:t>
            </a:r>
            <a:r>
              <a:rPr lang="fr-FR" dirty="0"/>
              <a:t>? Comment pouvons-nous l'améliorer ? Comment le comparer à d'autres modèles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L’étape 6 est l’expérimentation </a:t>
            </a:r>
            <a:r>
              <a:rPr lang="fr-FR" b="1" dirty="0"/>
              <a:t>*click*</a:t>
            </a:r>
            <a:r>
              <a:rPr lang="fr-FR" b="0" dirty="0"/>
              <a:t>.</a:t>
            </a:r>
            <a:r>
              <a:rPr lang="fr-FR" b="1" dirty="0"/>
              <a:t> </a:t>
            </a:r>
            <a:r>
              <a:rPr lang="fr-FR" dirty="0"/>
              <a:t>Nous pouvons créer un modèle et voir qu’il ne fonctionne pas, qu’il ne correspond pas à notre jeu de données. Que pourrions-nous essayer d'autre ? </a:t>
            </a:r>
            <a:r>
              <a:rPr lang="fr-FR" b="1" dirty="0"/>
              <a:t>*click* </a:t>
            </a:r>
            <a:r>
              <a:rPr lang="fr-FR" dirty="0"/>
              <a:t>Le modèle que nous avons déployé répond-il à nos attentes ? Comment les autres étapes changent-elles en fonction de ce que nous avons découvert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Toutes les étapes que nous avons vu précédemment font partie d’un cercle </a:t>
            </a:r>
            <a:r>
              <a:rPr lang="fr-FR" b="1" dirty="0"/>
              <a:t>*click* </a:t>
            </a:r>
            <a:r>
              <a:rPr lang="fr-FR" dirty="0"/>
              <a:t>auquel nous revenons pour améliorer notre modèle, c’est un processus itératif.</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Maintenant observons nos données</a:t>
            </a:r>
            <a:endParaRPr dirty="0"/>
          </a:p>
        </p:txBody>
      </p:sp>
    </p:spTree>
    <p:extLst>
      <p:ext uri="{BB962C8B-B14F-4D97-AF65-F5344CB8AC3E}">
        <p14:creationId xmlns:p14="http://schemas.microsoft.com/office/powerpoint/2010/main" val="319952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 jeu de données est constitué de huit fichiers CSV que nous allons très brièvement décrire afin d’établir un lien entre chaque fichier. Avec cette compréhension, nous nous concentrerons sur ceux qui ont retenu notre attention pour construire notre modèle et prédire le remboursement des prêts.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Commençons par le fichier principale qui est application. </a:t>
            </a:r>
            <a:r>
              <a:rPr lang="fr-FR" b="1" dirty="0"/>
              <a:t>*click*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Il s'agit de la table principale, divisé en un jeu d’entrainement et un jeu de test. Il y a Train </a:t>
            </a:r>
            <a:r>
              <a:rPr lang="fr-FR" b="1" dirty="0"/>
              <a:t>*click* </a:t>
            </a:r>
            <a:r>
              <a:rPr lang="fr-FR" dirty="0"/>
              <a:t>avec 307 511 clients et 122 </a:t>
            </a:r>
            <a:r>
              <a:rPr lang="fr-FR" dirty="0" err="1"/>
              <a:t>features</a:t>
            </a:r>
            <a:r>
              <a:rPr lang="fr-FR" dirty="0"/>
              <a:t> et Test </a:t>
            </a:r>
            <a:r>
              <a:rPr lang="fr-FR" b="1" dirty="0"/>
              <a:t>*click*</a:t>
            </a:r>
            <a:r>
              <a:rPr lang="fr-FR" dirty="0"/>
              <a:t> avec 48 744 clients en 121 </a:t>
            </a:r>
            <a:r>
              <a:rPr lang="fr-FR" dirty="0" err="1"/>
              <a:t>features</a:t>
            </a:r>
            <a:r>
              <a:rPr lang="fr-FR" dirty="0"/>
              <a:t>. Parmi les données des clients nous pouvons y trouver des informations personnel </a:t>
            </a:r>
            <a:r>
              <a:rPr lang="fr-FR" b="1" dirty="0"/>
              <a:t>*click* </a:t>
            </a:r>
            <a:r>
              <a:rPr lang="fr-FR" dirty="0"/>
              <a:t>comme l'âge, le genre, le salaire, la situation familiale. Aussi des données relative au crédit </a:t>
            </a:r>
            <a:r>
              <a:rPr lang="fr-FR" b="1" dirty="0"/>
              <a:t>*click*</a:t>
            </a:r>
            <a:r>
              <a:rPr lang="fr-FR" b="0" dirty="0"/>
              <a:t>,</a:t>
            </a:r>
            <a:r>
              <a:rPr lang="fr-FR" b="1" dirty="0"/>
              <a:t> </a:t>
            </a:r>
            <a:r>
              <a:rPr lang="fr-FR" dirty="0"/>
              <a:t>le montant et sa durée. Ces données sont de différents types, numériques, booléen, catégoriel. Si le jeu d’entrainement </a:t>
            </a:r>
            <a:r>
              <a:rPr lang="fr-FR" b="1" dirty="0"/>
              <a:t>*click* </a:t>
            </a:r>
            <a:r>
              <a:rPr lang="fr-FR" dirty="0"/>
              <a:t>a une colonne de plus par rapport au jeu de test </a:t>
            </a:r>
            <a:r>
              <a:rPr lang="fr-FR" b="1" dirty="0"/>
              <a:t>*click* </a:t>
            </a:r>
            <a:r>
              <a:rPr lang="fr-FR" dirty="0"/>
              <a:t>c’est parce qu'il possède une </a:t>
            </a:r>
            <a:r>
              <a:rPr lang="fr-FR" dirty="0" err="1"/>
              <a:t>feature</a:t>
            </a:r>
            <a:r>
              <a:rPr lang="fr-FR" dirty="0"/>
              <a:t> appelé Target </a:t>
            </a:r>
            <a:r>
              <a:rPr lang="fr-FR" b="1" dirty="0"/>
              <a:t>*click*</a:t>
            </a:r>
            <a:r>
              <a:rPr lang="fr-FR" dirty="0"/>
              <a:t>. Cette </a:t>
            </a:r>
            <a:r>
              <a:rPr lang="fr-FR" dirty="0" err="1"/>
              <a:t>feature</a:t>
            </a:r>
            <a:r>
              <a:rPr lang="fr-FR" dirty="0"/>
              <a:t> nous apporte des informations essentielles qui nous permettent de répondre plus profondément à la 1</a:t>
            </a:r>
            <a:r>
              <a:rPr lang="fr-FR" baseline="30000" dirty="0"/>
              <a:t>er</a:t>
            </a:r>
            <a:r>
              <a:rPr lang="fr-FR" dirty="0"/>
              <a:t> étape de notre process qui est la « définition du problème.</a:t>
            </a:r>
            <a:endParaRPr dirty="0"/>
          </a:p>
        </p:txBody>
      </p:sp>
    </p:spTree>
    <p:extLst>
      <p:ext uri="{BB962C8B-B14F-4D97-AF65-F5344CB8AC3E}">
        <p14:creationId xmlns:p14="http://schemas.microsoft.com/office/powerpoint/2010/main" val="202542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Cette variable nous permet de définir que nous sommes face à un modèle d’apprentissage de type supervisée </a:t>
            </a:r>
            <a:r>
              <a:rPr lang="fr-FR" b="1" dirty="0"/>
              <a:t>*click*</a:t>
            </a:r>
            <a:r>
              <a:rPr lang="fr-FR" b="0" dirty="0"/>
              <a:t>.</a:t>
            </a:r>
            <a:r>
              <a:rPr lang="fr-FR" b="1" dirty="0"/>
              <a:t> </a:t>
            </a:r>
            <a:r>
              <a:rPr lang="fr-FR" dirty="0"/>
              <a:t>C’est-à-dire que pour s’entrainer à prédire, l’ordinateur connait déjà les réponses.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faire le parallèle avec la vie quotidienne, c’est comme-ci nous réalisons un examen à l’école et possédons les corrections pour savoir si nous avons bien répondu.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explorant le contenu, nous remarquons que c’est une variable booléenne, c’est-à-dire constitué de 0 et de 1. Cela signifie que nous somme face à un modèle de classification </a:t>
            </a:r>
            <a:r>
              <a:rPr lang="fr-FR" b="1" dirty="0"/>
              <a:t>*click* </a:t>
            </a:r>
            <a:r>
              <a:rPr lang="fr-FR" dirty="0"/>
              <a:t>où « 0 » </a:t>
            </a:r>
            <a:r>
              <a:rPr lang="fr-FR" b="1" dirty="0"/>
              <a:t>*click* </a:t>
            </a:r>
            <a:r>
              <a:rPr lang="fr-FR" dirty="0"/>
              <a:t>signifie que le client est apte à rembourser son prêt et « 1 » qu’il n’en n’est pas capable.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pouvons donc conclure qu’application est la pièce centrale pour la réalisation de notre modèle.</a:t>
            </a:r>
            <a:endParaRPr dirty="0"/>
          </a:p>
        </p:txBody>
      </p:sp>
    </p:spTree>
    <p:extLst>
      <p:ext uri="{BB962C8B-B14F-4D97-AF65-F5344CB8AC3E}">
        <p14:creationId xmlns:p14="http://schemas.microsoft.com/office/powerpoint/2010/main" val="363469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4"/>
              </a:buClr>
              <a:buSzPts val="3600"/>
              <a:buNone/>
              <a:defRPr sz="3600">
                <a:solidFill>
                  <a:schemeClr val="accent4"/>
                </a:solidFill>
              </a:defRPr>
            </a:lvl1pPr>
            <a:lvl2pPr lvl="1">
              <a:lnSpc>
                <a:spcPct val="90000"/>
              </a:lnSpc>
              <a:spcBef>
                <a:spcPts val="0"/>
              </a:spcBef>
              <a:spcAft>
                <a:spcPts val="0"/>
              </a:spcAft>
              <a:buClr>
                <a:schemeClr val="accent4"/>
              </a:buClr>
              <a:buSzPts val="3600"/>
              <a:buNone/>
              <a:defRPr sz="3600">
                <a:solidFill>
                  <a:schemeClr val="accent4"/>
                </a:solidFill>
              </a:defRPr>
            </a:lvl2pPr>
            <a:lvl3pPr lvl="2">
              <a:lnSpc>
                <a:spcPct val="90000"/>
              </a:lnSpc>
              <a:spcBef>
                <a:spcPts val="0"/>
              </a:spcBef>
              <a:spcAft>
                <a:spcPts val="0"/>
              </a:spcAft>
              <a:buClr>
                <a:schemeClr val="accent4"/>
              </a:buClr>
              <a:buSzPts val="3600"/>
              <a:buNone/>
              <a:defRPr sz="3600">
                <a:solidFill>
                  <a:schemeClr val="accent4"/>
                </a:solidFill>
              </a:defRPr>
            </a:lvl3pPr>
            <a:lvl4pPr lvl="3">
              <a:lnSpc>
                <a:spcPct val="90000"/>
              </a:lnSpc>
              <a:spcBef>
                <a:spcPts val="0"/>
              </a:spcBef>
              <a:spcAft>
                <a:spcPts val="0"/>
              </a:spcAft>
              <a:buClr>
                <a:schemeClr val="accent4"/>
              </a:buClr>
              <a:buSzPts val="3600"/>
              <a:buNone/>
              <a:defRPr sz="3600">
                <a:solidFill>
                  <a:schemeClr val="accent4"/>
                </a:solidFill>
              </a:defRPr>
            </a:lvl4pPr>
            <a:lvl5pPr lvl="4">
              <a:lnSpc>
                <a:spcPct val="90000"/>
              </a:lnSpc>
              <a:spcBef>
                <a:spcPts val="0"/>
              </a:spcBef>
              <a:spcAft>
                <a:spcPts val="0"/>
              </a:spcAft>
              <a:buClr>
                <a:schemeClr val="accent4"/>
              </a:buClr>
              <a:buSzPts val="3600"/>
              <a:buNone/>
              <a:defRPr sz="3600">
                <a:solidFill>
                  <a:schemeClr val="accent4"/>
                </a:solidFill>
              </a:defRPr>
            </a:lvl5pPr>
            <a:lvl6pPr lvl="5">
              <a:lnSpc>
                <a:spcPct val="90000"/>
              </a:lnSpc>
              <a:spcBef>
                <a:spcPts val="0"/>
              </a:spcBef>
              <a:spcAft>
                <a:spcPts val="0"/>
              </a:spcAft>
              <a:buClr>
                <a:schemeClr val="accent4"/>
              </a:buClr>
              <a:buSzPts val="3600"/>
              <a:buNone/>
              <a:defRPr sz="3600">
                <a:solidFill>
                  <a:schemeClr val="accent4"/>
                </a:solidFill>
              </a:defRPr>
            </a:lvl6pPr>
            <a:lvl7pPr lvl="6">
              <a:lnSpc>
                <a:spcPct val="90000"/>
              </a:lnSpc>
              <a:spcBef>
                <a:spcPts val="0"/>
              </a:spcBef>
              <a:spcAft>
                <a:spcPts val="0"/>
              </a:spcAft>
              <a:buClr>
                <a:schemeClr val="accent4"/>
              </a:buClr>
              <a:buSzPts val="3600"/>
              <a:buNone/>
              <a:defRPr sz="3600">
                <a:solidFill>
                  <a:schemeClr val="accent4"/>
                </a:solidFill>
              </a:defRPr>
            </a:lvl7pPr>
            <a:lvl8pPr lvl="7">
              <a:lnSpc>
                <a:spcPct val="90000"/>
              </a:lnSpc>
              <a:spcBef>
                <a:spcPts val="0"/>
              </a:spcBef>
              <a:spcAft>
                <a:spcPts val="0"/>
              </a:spcAft>
              <a:buClr>
                <a:schemeClr val="accent4"/>
              </a:buClr>
              <a:buSzPts val="3600"/>
              <a:buNone/>
              <a:defRPr sz="3600">
                <a:solidFill>
                  <a:schemeClr val="accent4"/>
                </a:solidFill>
              </a:defRPr>
            </a:lvl8pPr>
            <a:lvl9pPr lvl="8">
              <a:lnSpc>
                <a:spcPct val="90000"/>
              </a:lnSpc>
              <a:spcBef>
                <a:spcPts val="0"/>
              </a:spcBef>
              <a:spcAft>
                <a:spcPts val="0"/>
              </a:spcAft>
              <a:buClr>
                <a:schemeClr val="accent4"/>
              </a:buClr>
              <a:buSzPts val="3600"/>
              <a:buNone/>
              <a:defRPr sz="3600">
                <a:solidFill>
                  <a:schemeClr val="accent4"/>
                </a:solidFill>
              </a:defRPr>
            </a:lvl9pPr>
          </a:lstStyle>
          <a:p>
            <a:endParaRPr/>
          </a:p>
        </p:txBody>
      </p:sp>
      <p:sp>
        <p:nvSpPr>
          <p:cNvPr id="13" name="Google Shape;13;p3"/>
          <p:cNvSpPr txBox="1">
            <a:spLocks noGrp="1"/>
          </p:cNvSpPr>
          <p:nvPr>
            <p:ph type="title" idx="2" hasCustomPrompt="1"/>
          </p:nvPr>
        </p:nvSpPr>
        <p:spPr>
          <a:xfrm>
            <a:off x="1368847" y="1010995"/>
            <a:ext cx="1582500" cy="7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14" name="Google Shape;14;p3"/>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Oxygen"/>
              <a:buNone/>
              <a:defRPr sz="1400">
                <a:solidFill>
                  <a:schemeClr val="accent4"/>
                </a:solidFill>
                <a:latin typeface="Oxygen"/>
                <a:ea typeface="Oxygen"/>
                <a:cs typeface="Oxygen"/>
                <a:sym typeface="Oxygen"/>
              </a:defRPr>
            </a:lvl1pPr>
            <a:lvl2pPr lvl="1" rtl="0">
              <a:lnSpc>
                <a:spcPct val="100000"/>
              </a:lnSpc>
              <a:spcBef>
                <a:spcPts val="0"/>
              </a:spcBef>
              <a:spcAft>
                <a:spcPts val="0"/>
              </a:spcAft>
              <a:buClr>
                <a:schemeClr val="accent4"/>
              </a:buClr>
              <a:buSzPts val="1400"/>
              <a:buNone/>
              <a:defRPr>
                <a:solidFill>
                  <a:schemeClr val="accent4"/>
                </a:solidFill>
              </a:defRPr>
            </a:lvl2pPr>
            <a:lvl3pPr lvl="2" rtl="0">
              <a:lnSpc>
                <a:spcPct val="100000"/>
              </a:lnSpc>
              <a:spcBef>
                <a:spcPts val="0"/>
              </a:spcBef>
              <a:spcAft>
                <a:spcPts val="0"/>
              </a:spcAft>
              <a:buClr>
                <a:schemeClr val="accent4"/>
              </a:buClr>
              <a:buSzPts val="1400"/>
              <a:buNone/>
              <a:defRPr>
                <a:solidFill>
                  <a:schemeClr val="accent4"/>
                </a:solidFill>
              </a:defRPr>
            </a:lvl3pPr>
            <a:lvl4pPr lvl="3" rtl="0">
              <a:lnSpc>
                <a:spcPct val="100000"/>
              </a:lnSpc>
              <a:spcBef>
                <a:spcPts val="0"/>
              </a:spcBef>
              <a:spcAft>
                <a:spcPts val="0"/>
              </a:spcAft>
              <a:buClr>
                <a:schemeClr val="accent4"/>
              </a:buClr>
              <a:buSzPts val="1400"/>
              <a:buNone/>
              <a:defRPr>
                <a:solidFill>
                  <a:schemeClr val="accent4"/>
                </a:solidFill>
              </a:defRPr>
            </a:lvl4pPr>
            <a:lvl5pPr lvl="4" rtl="0">
              <a:lnSpc>
                <a:spcPct val="100000"/>
              </a:lnSpc>
              <a:spcBef>
                <a:spcPts val="0"/>
              </a:spcBef>
              <a:spcAft>
                <a:spcPts val="0"/>
              </a:spcAft>
              <a:buClr>
                <a:schemeClr val="accent4"/>
              </a:buClr>
              <a:buSzPts val="1400"/>
              <a:buNone/>
              <a:defRPr>
                <a:solidFill>
                  <a:schemeClr val="accent4"/>
                </a:solidFill>
              </a:defRPr>
            </a:lvl5pPr>
            <a:lvl6pPr lvl="5" rtl="0">
              <a:lnSpc>
                <a:spcPct val="100000"/>
              </a:lnSpc>
              <a:spcBef>
                <a:spcPts val="0"/>
              </a:spcBef>
              <a:spcAft>
                <a:spcPts val="0"/>
              </a:spcAft>
              <a:buClr>
                <a:schemeClr val="accent4"/>
              </a:buClr>
              <a:buSzPts val="1400"/>
              <a:buNone/>
              <a:defRPr>
                <a:solidFill>
                  <a:schemeClr val="accent4"/>
                </a:solidFill>
              </a:defRPr>
            </a:lvl6pPr>
            <a:lvl7pPr lvl="6" rtl="0">
              <a:lnSpc>
                <a:spcPct val="100000"/>
              </a:lnSpc>
              <a:spcBef>
                <a:spcPts val="0"/>
              </a:spcBef>
              <a:spcAft>
                <a:spcPts val="0"/>
              </a:spcAft>
              <a:buClr>
                <a:schemeClr val="accent4"/>
              </a:buClr>
              <a:buSzPts val="1400"/>
              <a:buNone/>
              <a:defRPr>
                <a:solidFill>
                  <a:schemeClr val="accent4"/>
                </a:solidFill>
              </a:defRPr>
            </a:lvl7pPr>
            <a:lvl8pPr lvl="7" rtl="0">
              <a:lnSpc>
                <a:spcPct val="100000"/>
              </a:lnSpc>
              <a:spcBef>
                <a:spcPts val="0"/>
              </a:spcBef>
              <a:spcAft>
                <a:spcPts val="0"/>
              </a:spcAft>
              <a:buClr>
                <a:schemeClr val="accent4"/>
              </a:buClr>
              <a:buSzPts val="1400"/>
              <a:buNone/>
              <a:defRPr>
                <a:solidFill>
                  <a:schemeClr val="accent4"/>
                </a:solidFill>
              </a:defRPr>
            </a:lvl8pPr>
            <a:lvl9pPr lvl="8" rtl="0">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15" name="Google Shape;15;p3"/>
          <p:cNvSpPr/>
          <p:nvPr/>
        </p:nvSpPr>
        <p:spPr>
          <a:xfrm rot="7199847">
            <a:off x="6023396" y="745440"/>
            <a:ext cx="5870004" cy="436416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29"/>
        <p:cNvGrpSpPr/>
        <p:nvPr/>
      </p:nvGrpSpPr>
      <p:grpSpPr>
        <a:xfrm>
          <a:off x="0" y="0"/>
          <a:ext cx="0" cy="0"/>
          <a:chOff x="0" y="0"/>
          <a:chExt cx="0" cy="0"/>
        </a:xfrm>
      </p:grpSpPr>
      <p:sp>
        <p:nvSpPr>
          <p:cNvPr id="30" name="Google Shape;30;p7"/>
          <p:cNvSpPr/>
          <p:nvPr/>
        </p:nvSpPr>
        <p:spPr>
          <a:xfrm>
            <a:off x="0" y="25"/>
            <a:ext cx="10330359" cy="5252720"/>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2" name="Google Shape;32;p7"/>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Staatliches"/>
              <a:buNone/>
              <a:defRPr>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p:nvPr/>
        </p:nvSpPr>
        <p:spPr>
          <a:xfrm rot="5400000">
            <a:off x="6279624" y="2283319"/>
            <a:ext cx="5151907" cy="576855"/>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p:nvPr/>
        </p:nvSpPr>
        <p:spPr>
          <a:xfrm>
            <a:off x="29" y="-295722"/>
            <a:ext cx="9143928" cy="5591433"/>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hasCustomPrompt="1"/>
          </p:nvPr>
        </p:nvSpPr>
        <p:spPr>
          <a:xfrm>
            <a:off x="1933200" y="1290425"/>
            <a:ext cx="5277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2197950" y="3076825"/>
            <a:ext cx="4748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3"/>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 name="Google Shape;52;p13"/>
          <p:cNvSpPr txBox="1">
            <a:spLocks noGrp="1"/>
          </p:cNvSpPr>
          <p:nvPr>
            <p:ph type="subTitle" idx="1"/>
          </p:nvPr>
        </p:nvSpPr>
        <p:spPr>
          <a:xfrm>
            <a:off x="691525"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3"/>
          <p:cNvSpPr txBox="1">
            <a:spLocks noGrp="1"/>
          </p:cNvSpPr>
          <p:nvPr>
            <p:ph type="title" idx="3" hasCustomPrompt="1"/>
          </p:nvPr>
        </p:nvSpPr>
        <p:spPr>
          <a:xfrm>
            <a:off x="1134613"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3"/>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 name="Google Shape;55;p13"/>
          <p:cNvSpPr txBox="1">
            <a:spLocks noGrp="1"/>
          </p:cNvSpPr>
          <p:nvPr>
            <p:ph type="subTitle" idx="5"/>
          </p:nvPr>
        </p:nvSpPr>
        <p:spPr>
          <a:xfrm>
            <a:off x="2679810"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6" hasCustomPrompt="1"/>
          </p:nvPr>
        </p:nvSpPr>
        <p:spPr>
          <a:xfrm>
            <a:off x="3122760"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7" name="Google Shape;57;p13"/>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8"/>
          </p:nvPr>
        </p:nvSpPr>
        <p:spPr>
          <a:xfrm>
            <a:off x="4668094"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9" hasCustomPrompt="1"/>
          </p:nvPr>
        </p:nvSpPr>
        <p:spPr>
          <a:xfrm>
            <a:off x="5111182"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0" name="Google Shape;60;p13"/>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 name="Google Shape;61;p13"/>
          <p:cNvSpPr txBox="1">
            <a:spLocks noGrp="1"/>
          </p:cNvSpPr>
          <p:nvPr>
            <p:ph type="subTitle" idx="14"/>
          </p:nvPr>
        </p:nvSpPr>
        <p:spPr>
          <a:xfrm>
            <a:off x="6656379" y="2122168"/>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15" hasCustomPrompt="1"/>
          </p:nvPr>
        </p:nvSpPr>
        <p:spPr>
          <a:xfrm>
            <a:off x="7099467" y="3402835"/>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3" name="Google Shape;63;p13"/>
          <p:cNvSpPr/>
          <p:nvPr/>
        </p:nvSpPr>
        <p:spPr>
          <a:xfrm rot="10800000">
            <a:off x="89" y="4100866"/>
            <a:ext cx="9161582" cy="1042651"/>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p:cSld name="TITLE_AND_BODY_1_1">
    <p:bg>
      <p:bgPr>
        <a:solidFill>
          <a:schemeClr val="accent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9152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6" name="Google Shape;66;p14"/>
          <p:cNvSpPr txBox="1">
            <a:spLocks noGrp="1"/>
          </p:cNvSpPr>
          <p:nvPr>
            <p:ph type="subTitle" idx="1"/>
          </p:nvPr>
        </p:nvSpPr>
        <p:spPr>
          <a:xfrm>
            <a:off x="69152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7" name="Google Shape;67;p14"/>
          <p:cNvSpPr txBox="1">
            <a:spLocks noGrp="1"/>
          </p:cNvSpPr>
          <p:nvPr>
            <p:ph type="title" idx="2"/>
          </p:nvPr>
        </p:nvSpPr>
        <p:spPr>
          <a:xfrm>
            <a:off x="3530550"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8" name="Google Shape;68;p14"/>
          <p:cNvSpPr txBox="1">
            <a:spLocks noGrp="1"/>
          </p:cNvSpPr>
          <p:nvPr>
            <p:ph type="subTitle" idx="3"/>
          </p:nvPr>
        </p:nvSpPr>
        <p:spPr>
          <a:xfrm>
            <a:off x="3530550"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9" name="Google Shape;69;p14"/>
          <p:cNvSpPr txBox="1">
            <a:spLocks noGrp="1"/>
          </p:cNvSpPr>
          <p:nvPr>
            <p:ph type="title" idx="4"/>
          </p:nvPr>
        </p:nvSpPr>
        <p:spPr>
          <a:xfrm>
            <a:off x="636957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70" name="Google Shape;70;p14"/>
          <p:cNvSpPr txBox="1">
            <a:spLocks noGrp="1"/>
          </p:cNvSpPr>
          <p:nvPr>
            <p:ph type="subTitle" idx="5"/>
          </p:nvPr>
        </p:nvSpPr>
        <p:spPr>
          <a:xfrm>
            <a:off x="636957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71" name="Google Shape;71;p14"/>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177900" y="1961279"/>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t>Prêt à dépenser</a:t>
            </a:r>
            <a:endParaRPr b="0" dirty="0"/>
          </a:p>
        </p:txBody>
      </p:sp>
      <p:sp>
        <p:nvSpPr>
          <p:cNvPr id="133" name="Google Shape;133;p26"/>
          <p:cNvSpPr txBox="1">
            <a:spLocks noGrp="1"/>
          </p:cNvSpPr>
          <p:nvPr>
            <p:ph type="subTitle" idx="1"/>
          </p:nvPr>
        </p:nvSpPr>
        <p:spPr>
          <a:xfrm>
            <a:off x="5177900" y="3447525"/>
            <a:ext cx="343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4"/>
                </a:solidFill>
              </a:rPr>
              <a:t>Construire un modèle de </a:t>
            </a:r>
            <a:r>
              <a:rPr lang="fr-FR" dirty="0" err="1">
                <a:solidFill>
                  <a:schemeClr val="accent4"/>
                </a:solidFill>
              </a:rPr>
              <a:t>scoring</a:t>
            </a:r>
            <a:endParaRPr dirty="0">
              <a:solidFill>
                <a:schemeClr val="accent4"/>
              </a:solidFill>
            </a:endParaRPr>
          </a:p>
        </p:txBody>
      </p:sp>
      <p:pic>
        <p:nvPicPr>
          <p:cNvPr id="5" name="Image 4">
            <a:extLst>
              <a:ext uri="{FF2B5EF4-FFF2-40B4-BE49-F238E27FC236}">
                <a16:creationId xmlns:a16="http://schemas.microsoft.com/office/drawing/2014/main" id="{EA1A12DD-9FD7-406C-AF63-BEECC3B45A2B}"/>
              </a:ext>
            </a:extLst>
          </p:cNvPr>
          <p:cNvPicPr>
            <a:picLocks noChangeAspect="1"/>
          </p:cNvPicPr>
          <p:nvPr/>
        </p:nvPicPr>
        <p:blipFill>
          <a:blip r:embed="rId3"/>
          <a:stretch>
            <a:fillRect/>
          </a:stretch>
        </p:blipFill>
        <p:spPr>
          <a:xfrm>
            <a:off x="1017267" y="1320262"/>
            <a:ext cx="2948834" cy="2948834"/>
          </a:xfrm>
          <a:prstGeom prst="rect">
            <a:avLst/>
          </a:prstGeom>
        </p:spPr>
      </p:pic>
      <p:sp>
        <p:nvSpPr>
          <p:cNvPr id="2" name="ZoneTexte 1">
            <a:extLst>
              <a:ext uri="{FF2B5EF4-FFF2-40B4-BE49-F238E27FC236}">
                <a16:creationId xmlns:a16="http://schemas.microsoft.com/office/drawing/2014/main" id="{5995297F-09CE-4E37-B2BB-66F0CA4FB5F3}"/>
              </a:ext>
            </a:extLst>
          </p:cNvPr>
          <p:cNvSpPr txBox="1"/>
          <p:nvPr/>
        </p:nvSpPr>
        <p:spPr>
          <a:xfrm>
            <a:off x="8859948" y="4835723"/>
            <a:ext cx="239168" cy="307777"/>
          </a:xfrm>
          <a:prstGeom prst="rect">
            <a:avLst/>
          </a:prstGeom>
          <a:noFill/>
        </p:spPr>
        <p:txBody>
          <a:bodyPr wrap="none" rtlCol="0">
            <a:spAutoFit/>
          </a:bodyPr>
          <a:lstStyle/>
          <a:p>
            <a:r>
              <a:rPr lang="fr-FR" dirty="0">
                <a:solidFill>
                  <a:schemeClr val="bg1"/>
                </a:solidFill>
                <a:latin typeface="Oxygen" panose="02000503000000000000" pitchFamily="2" charset="0"/>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nvSpPr>
        <p:spPr>
          <a:xfrm>
            <a:off x="3477904" y="1078173"/>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}.csv</a:t>
            </a:r>
          </a:p>
        </p:txBody>
      </p:sp>
      <p:sp>
        <p:nvSpPr>
          <p:cNvPr id="20" name="Rectangle : coins arrondis 19">
            <a:extLst>
              <a:ext uri="{FF2B5EF4-FFF2-40B4-BE49-F238E27FC236}">
                <a16:creationId xmlns:a16="http://schemas.microsoft.com/office/drawing/2014/main" id="{03706FB6-F046-4223-9433-25B63CA9A3A5}"/>
              </a:ext>
            </a:extLst>
          </p:cNvPr>
          <p:cNvSpPr/>
          <p:nvPr/>
        </p:nvSpPr>
        <p:spPr>
          <a:xfrm>
            <a:off x="6310952" y="1883390"/>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previous_application.csv</a:t>
            </a:r>
          </a:p>
        </p:txBody>
      </p:sp>
      <p:sp>
        <p:nvSpPr>
          <p:cNvPr id="21" name="Rectangle : coins arrondis 20">
            <a:extLst>
              <a:ext uri="{FF2B5EF4-FFF2-40B4-BE49-F238E27FC236}">
                <a16:creationId xmlns:a16="http://schemas.microsoft.com/office/drawing/2014/main" id="{CB2A91C9-4979-4A76-B317-7081C4E22C23}"/>
              </a:ext>
            </a:extLst>
          </p:cNvPr>
          <p:cNvSpPr/>
          <p:nvPr/>
        </p:nvSpPr>
        <p:spPr>
          <a:xfrm>
            <a:off x="644856" y="3060509"/>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bureau_balance.csv</a:t>
            </a:r>
          </a:p>
        </p:txBody>
      </p:sp>
      <p:sp>
        <p:nvSpPr>
          <p:cNvPr id="22" name="Rectangle : coins arrondis 21">
            <a:extLst>
              <a:ext uri="{FF2B5EF4-FFF2-40B4-BE49-F238E27FC236}">
                <a16:creationId xmlns:a16="http://schemas.microsoft.com/office/drawing/2014/main" id="{09DF9400-0443-401B-9553-0575540D3526}"/>
              </a:ext>
            </a:extLst>
          </p:cNvPr>
          <p:cNvSpPr/>
          <p:nvPr/>
        </p:nvSpPr>
        <p:spPr>
          <a:xfrm>
            <a:off x="644856" y="1883390"/>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bureau.csv</a:t>
            </a:r>
          </a:p>
        </p:txBody>
      </p:sp>
      <p:sp>
        <p:nvSpPr>
          <p:cNvPr id="23" name="Rectangle : coins arrondis 22">
            <a:extLst>
              <a:ext uri="{FF2B5EF4-FFF2-40B4-BE49-F238E27FC236}">
                <a16:creationId xmlns:a16="http://schemas.microsoft.com/office/drawing/2014/main" id="{6A134DBC-D25A-497E-8321-55BE599301D5}"/>
              </a:ext>
            </a:extLst>
          </p:cNvPr>
          <p:cNvSpPr/>
          <p:nvPr/>
        </p:nvSpPr>
        <p:spPr>
          <a:xfrm>
            <a:off x="644856"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POS_CASH_balance.csv</a:t>
            </a:r>
          </a:p>
        </p:txBody>
      </p:sp>
      <p:sp>
        <p:nvSpPr>
          <p:cNvPr id="24" name="Rectangle : coins arrondis 23">
            <a:extLst>
              <a:ext uri="{FF2B5EF4-FFF2-40B4-BE49-F238E27FC236}">
                <a16:creationId xmlns:a16="http://schemas.microsoft.com/office/drawing/2014/main" id="{1A2C5407-DF3C-4E01-BBB9-C9128200F2F7}"/>
              </a:ext>
            </a:extLst>
          </p:cNvPr>
          <p:cNvSpPr/>
          <p:nvPr/>
        </p:nvSpPr>
        <p:spPr>
          <a:xfrm>
            <a:off x="6310952"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credit_card_balance.csv</a:t>
            </a:r>
          </a:p>
        </p:txBody>
      </p:sp>
      <p:sp>
        <p:nvSpPr>
          <p:cNvPr id="25" name="Rectangle : coins arrondis 24">
            <a:extLst>
              <a:ext uri="{FF2B5EF4-FFF2-40B4-BE49-F238E27FC236}">
                <a16:creationId xmlns:a16="http://schemas.microsoft.com/office/drawing/2014/main" id="{72D2CF8F-DF16-42CE-9575-CCB68C19F488}"/>
              </a:ext>
            </a:extLst>
          </p:cNvPr>
          <p:cNvSpPr/>
          <p:nvPr/>
        </p:nvSpPr>
        <p:spPr>
          <a:xfrm>
            <a:off x="3477904"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instalments_payments.csv</a:t>
            </a:r>
          </a:p>
        </p:txBody>
      </p:sp>
      <p:cxnSp>
        <p:nvCxnSpPr>
          <p:cNvPr id="7" name="Connecteur : en angle 6">
            <a:extLst>
              <a:ext uri="{FF2B5EF4-FFF2-40B4-BE49-F238E27FC236}">
                <a16:creationId xmlns:a16="http://schemas.microsoft.com/office/drawing/2014/main" id="{D34E8B1D-B5F5-4282-9172-C39AFA1A8282}"/>
              </a:ext>
            </a:extLst>
          </p:cNvPr>
          <p:cNvCxnSpPr>
            <a:cxnSpLocks/>
            <a:stCxn id="2" idx="2"/>
            <a:endCxn id="22" idx="0"/>
          </p:cNvCxnSpPr>
          <p:nvPr/>
        </p:nvCxnSpPr>
        <p:spPr>
          <a:xfrm rot="5400000">
            <a:off x="2914366" y="225756"/>
            <a:ext cx="482220" cy="2833048"/>
          </a:xfrm>
          <a:prstGeom prst="bentConnector3">
            <a:avLst/>
          </a:prstGeom>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E7FA5DE0-D18C-4809-951F-89AF062631DC}"/>
              </a:ext>
            </a:extLst>
          </p:cNvPr>
          <p:cNvCxnSpPr>
            <a:stCxn id="22" idx="2"/>
            <a:endCxn id="21" idx="0"/>
          </p:cNvCxnSpPr>
          <p:nvPr/>
        </p:nvCxnSpPr>
        <p:spPr>
          <a:xfrm>
            <a:off x="1738952" y="2206387"/>
            <a:ext cx="0" cy="8541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9FB58BBB-12D3-40AE-AD3F-9FBBE9EC33A0}"/>
              </a:ext>
            </a:extLst>
          </p:cNvPr>
          <p:cNvCxnSpPr>
            <a:stCxn id="2" idx="2"/>
            <a:endCxn id="20" idx="0"/>
          </p:cNvCxnSpPr>
          <p:nvPr/>
        </p:nvCxnSpPr>
        <p:spPr>
          <a:xfrm rot="16200000" flipH="1">
            <a:off x="5747414" y="225756"/>
            <a:ext cx="482220" cy="2833048"/>
          </a:xfrm>
          <a:prstGeom prst="bentConnector3">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0" name="Connecteur : en angle 319">
            <a:extLst>
              <a:ext uri="{FF2B5EF4-FFF2-40B4-BE49-F238E27FC236}">
                <a16:creationId xmlns:a16="http://schemas.microsoft.com/office/drawing/2014/main" id="{A1CF93A1-E9A9-4BE5-8ED3-44725F248BB5}"/>
              </a:ext>
            </a:extLst>
          </p:cNvPr>
          <p:cNvCxnSpPr>
            <a:cxnSpLocks/>
            <a:stCxn id="20" idx="2"/>
            <a:endCxn id="23" idx="0"/>
          </p:cNvCxnSpPr>
          <p:nvPr/>
        </p:nvCxnSpPr>
        <p:spPr>
          <a:xfrm rot="5400000">
            <a:off x="3556379" y="388960"/>
            <a:ext cx="2031242" cy="5666096"/>
          </a:xfrm>
          <a:prstGeom prst="bentConnector3">
            <a:avLst>
              <a:gd name="adj1" fmla="val 79115"/>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4" name="Connecteur : en angle 323">
            <a:extLst>
              <a:ext uri="{FF2B5EF4-FFF2-40B4-BE49-F238E27FC236}">
                <a16:creationId xmlns:a16="http://schemas.microsoft.com/office/drawing/2014/main" id="{85042F19-FAA9-4B4F-9D93-CFEDACB8763A}"/>
              </a:ext>
            </a:extLst>
          </p:cNvPr>
          <p:cNvCxnSpPr>
            <a:stCxn id="20" idx="2"/>
            <a:endCxn id="25" idx="0"/>
          </p:cNvCxnSpPr>
          <p:nvPr/>
        </p:nvCxnSpPr>
        <p:spPr>
          <a:xfrm rot="5400000">
            <a:off x="4972903" y="1805484"/>
            <a:ext cx="2031242" cy="2833048"/>
          </a:xfrm>
          <a:prstGeom prst="bentConnector3">
            <a:avLst>
              <a:gd name="adj1" fmla="val 79115"/>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6" name="Connecteur droit 325">
            <a:extLst>
              <a:ext uri="{FF2B5EF4-FFF2-40B4-BE49-F238E27FC236}">
                <a16:creationId xmlns:a16="http://schemas.microsoft.com/office/drawing/2014/main" id="{5FBF065A-F3AC-42B7-A9C5-290AEC19F468}"/>
              </a:ext>
            </a:extLst>
          </p:cNvPr>
          <p:cNvCxnSpPr>
            <a:stCxn id="20" idx="2"/>
            <a:endCxn id="24" idx="0"/>
          </p:cNvCxnSpPr>
          <p:nvPr/>
        </p:nvCxnSpPr>
        <p:spPr>
          <a:xfrm>
            <a:off x="7405048" y="2206387"/>
            <a:ext cx="0" cy="2031242"/>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40CEC9F0-11BC-4264-8DB1-06B2A3051E29}"/>
              </a:ext>
            </a:extLst>
          </p:cNvPr>
          <p:cNvSpPr txBox="1"/>
          <p:nvPr/>
        </p:nvSpPr>
        <p:spPr>
          <a:xfrm>
            <a:off x="8795828" y="4835723"/>
            <a:ext cx="348172" cy="307777"/>
          </a:xfrm>
          <a:prstGeom prst="rect">
            <a:avLst/>
          </a:prstGeom>
          <a:noFill/>
        </p:spPr>
        <p:txBody>
          <a:bodyPr wrap="none" rtlCol="0">
            <a:spAutoFit/>
          </a:bodyPr>
          <a:lstStyle/>
          <a:p>
            <a:r>
              <a:rPr lang="fr-FR" dirty="0">
                <a:solidFill>
                  <a:schemeClr val="bg1"/>
                </a:solidFill>
                <a:latin typeface="Oxygen" panose="02000503000000000000" pitchFamily="2" charset="0"/>
              </a:rPr>
              <a:t>10</a:t>
            </a:r>
          </a:p>
        </p:txBody>
      </p:sp>
    </p:spTree>
    <p:extLst>
      <p:ext uri="{BB962C8B-B14F-4D97-AF65-F5344CB8AC3E}">
        <p14:creationId xmlns:p14="http://schemas.microsoft.com/office/powerpoint/2010/main" val="407048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wipe(up)">
                                      <p:cBhvr>
                                        <p:cTn id="16" dur="500"/>
                                        <p:tgtEl>
                                          <p:spTgt spid="3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24"/>
                                        </p:tgtEl>
                                        <p:attrNameLst>
                                          <p:attrName>style.visibility</p:attrName>
                                        </p:attrNameLst>
                                      </p:cBhvr>
                                      <p:to>
                                        <p:strVal val="visible"/>
                                      </p:to>
                                    </p:set>
                                    <p:animEffect transition="in" filter="wipe(up)">
                                      <p:cBhvr>
                                        <p:cTn id="25" dur="500"/>
                                        <p:tgtEl>
                                          <p:spTgt spid="3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20"/>
                                        </p:tgtEl>
                                        <p:attrNameLst>
                                          <p:attrName>style.visibility</p:attrName>
                                        </p:attrNameLst>
                                      </p:cBhvr>
                                      <p:to>
                                        <p:strVal val="visible"/>
                                      </p:to>
                                    </p:set>
                                    <p:animEffect transition="in" filter="wipe(up)">
                                      <p:cBhvr>
                                        <p:cTn id="34" dur="500"/>
                                        <p:tgtEl>
                                          <p:spTgt spid="32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Types de </a:t>
            </a:r>
            <a:r>
              <a:rPr lang="fr-FR" dirty="0" err="1"/>
              <a:t>features</a:t>
            </a:r>
            <a:endParaRPr lang="fr-FR" dirty="0"/>
          </a:p>
        </p:txBody>
      </p:sp>
      <p:pic>
        <p:nvPicPr>
          <p:cNvPr id="6146" name="Picture 2" descr="Boolean free icon">
            <a:extLst>
              <a:ext uri="{FF2B5EF4-FFF2-40B4-BE49-F238E27FC236}">
                <a16:creationId xmlns:a16="http://schemas.microsoft.com/office/drawing/2014/main" id="{13FCD934-C554-4A81-A7DE-9BD39F9BD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82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tions">
            <a:extLst>
              <a:ext uri="{FF2B5EF4-FFF2-40B4-BE49-F238E27FC236}">
                <a16:creationId xmlns:a16="http://schemas.microsoft.com/office/drawing/2014/main" id="{C166A24B-2143-4F43-AC78-7357FD041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21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umeric">
            <a:extLst>
              <a:ext uri="{FF2B5EF4-FFF2-40B4-BE49-F238E27FC236}">
                <a16:creationId xmlns:a16="http://schemas.microsoft.com/office/drawing/2014/main" id="{D290DE8E-1CA5-4010-A648-AEA29B8EE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60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50860DA3-F714-4BC9-90DE-AB4ABDAE9AC4}"/>
              </a:ext>
            </a:extLst>
          </p:cNvPr>
          <p:cNvSpPr txBox="1"/>
          <p:nvPr/>
        </p:nvSpPr>
        <p:spPr>
          <a:xfrm>
            <a:off x="1356556" y="3496902"/>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Booléennes</a:t>
            </a:r>
          </a:p>
        </p:txBody>
      </p:sp>
      <p:sp>
        <p:nvSpPr>
          <p:cNvPr id="11" name="ZoneTexte 10">
            <a:extLst>
              <a:ext uri="{FF2B5EF4-FFF2-40B4-BE49-F238E27FC236}">
                <a16:creationId xmlns:a16="http://schemas.microsoft.com/office/drawing/2014/main" id="{FCBA79A1-1F5E-4562-AE61-7626BAFA5833}"/>
              </a:ext>
            </a:extLst>
          </p:cNvPr>
          <p:cNvSpPr txBox="1"/>
          <p:nvPr/>
        </p:nvSpPr>
        <p:spPr>
          <a:xfrm>
            <a:off x="3915947" y="3496901"/>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Catégorielles</a:t>
            </a:r>
          </a:p>
        </p:txBody>
      </p:sp>
      <p:sp>
        <p:nvSpPr>
          <p:cNvPr id="12" name="ZoneTexte 11">
            <a:extLst>
              <a:ext uri="{FF2B5EF4-FFF2-40B4-BE49-F238E27FC236}">
                <a16:creationId xmlns:a16="http://schemas.microsoft.com/office/drawing/2014/main" id="{922F2246-BA4B-4148-A715-B4DD63CA4529}"/>
              </a:ext>
            </a:extLst>
          </p:cNvPr>
          <p:cNvSpPr txBox="1"/>
          <p:nvPr/>
        </p:nvSpPr>
        <p:spPr>
          <a:xfrm>
            <a:off x="6475336" y="3496900"/>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Numériques</a:t>
            </a:r>
          </a:p>
        </p:txBody>
      </p:sp>
      <p:pic>
        <p:nvPicPr>
          <p:cNvPr id="3" name="Image 2">
            <a:extLst>
              <a:ext uri="{FF2B5EF4-FFF2-40B4-BE49-F238E27FC236}">
                <a16:creationId xmlns:a16="http://schemas.microsoft.com/office/drawing/2014/main" id="{3A898D9F-6709-46F5-92A1-EB70C6677100}"/>
              </a:ext>
            </a:extLst>
          </p:cNvPr>
          <p:cNvPicPr>
            <a:picLocks noChangeAspect="1"/>
          </p:cNvPicPr>
          <p:nvPr/>
        </p:nvPicPr>
        <p:blipFill>
          <a:blip r:embed="rId6"/>
          <a:stretch>
            <a:fillRect/>
          </a:stretch>
        </p:blipFill>
        <p:spPr>
          <a:xfrm>
            <a:off x="504405" y="1605829"/>
            <a:ext cx="3016405" cy="1701887"/>
          </a:xfrm>
          <a:prstGeom prst="rect">
            <a:avLst/>
          </a:prstGeom>
        </p:spPr>
      </p:pic>
      <p:pic>
        <p:nvPicPr>
          <p:cNvPr id="5" name="Image 4">
            <a:extLst>
              <a:ext uri="{FF2B5EF4-FFF2-40B4-BE49-F238E27FC236}">
                <a16:creationId xmlns:a16="http://schemas.microsoft.com/office/drawing/2014/main" id="{D4AA3F35-BF75-4D83-9B6F-54D3B7949634}"/>
              </a:ext>
            </a:extLst>
          </p:cNvPr>
          <p:cNvPicPr>
            <a:picLocks noChangeAspect="1"/>
          </p:cNvPicPr>
          <p:nvPr/>
        </p:nvPicPr>
        <p:blipFill>
          <a:blip r:embed="rId7"/>
          <a:stretch>
            <a:fillRect/>
          </a:stretch>
        </p:blipFill>
        <p:spPr>
          <a:xfrm>
            <a:off x="4149703" y="2054198"/>
            <a:ext cx="844593" cy="1035103"/>
          </a:xfrm>
          <a:prstGeom prst="rect">
            <a:avLst/>
          </a:prstGeom>
        </p:spPr>
      </p:pic>
    </p:spTree>
    <p:extLst>
      <p:ext uri="{BB962C8B-B14F-4D97-AF65-F5344CB8AC3E}">
        <p14:creationId xmlns:p14="http://schemas.microsoft.com/office/powerpoint/2010/main" val="348564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148"/>
                                        </p:tgtEl>
                                        <p:attrNameLst>
                                          <p:attrName>style.visibility</p:attrName>
                                        </p:attrNameLst>
                                      </p:cBhvr>
                                      <p:to>
                                        <p:strVal val="visible"/>
                                      </p:to>
                                    </p:set>
                                    <p:animEffect transition="in" filter="fade">
                                      <p:cBhvr>
                                        <p:cTn id="33" dur="500"/>
                                        <p:tgtEl>
                                          <p:spTgt spid="61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50"/>
                                        </p:tgtEl>
                                        <p:attrNameLst>
                                          <p:attrName>style.visibility</p:attrName>
                                        </p:attrNameLst>
                                      </p:cBhvr>
                                      <p:to>
                                        <p:strVal val="visible"/>
                                      </p:to>
                                    </p:set>
                                    <p:animEffect transition="in" filter="fade">
                                      <p:cBhvr>
                                        <p:cTn id="41" dur="500"/>
                                        <p:tgtEl>
                                          <p:spTgt spid="61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Valeurs manquantes</a:t>
            </a:r>
          </a:p>
        </p:txBody>
      </p:sp>
      <p:pic>
        <p:nvPicPr>
          <p:cNvPr id="4108" name="Picture 12" descr="File free icon">
            <a:extLst>
              <a:ext uri="{FF2B5EF4-FFF2-40B4-BE49-F238E27FC236}">
                <a16:creationId xmlns:a16="http://schemas.microsoft.com/office/drawing/2014/main" id="{2214CA17-6C24-4799-B27B-67FC3BBF5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42E37650-0E29-4B7F-8D02-117262A8F266}"/>
              </a:ext>
            </a:extLst>
          </p:cNvPr>
          <p:cNvPicPr>
            <a:picLocks noChangeAspect="1"/>
          </p:cNvPicPr>
          <p:nvPr/>
        </p:nvPicPr>
        <p:blipFill>
          <a:blip r:embed="rId4"/>
          <a:stretch>
            <a:fillRect/>
          </a:stretch>
        </p:blipFill>
        <p:spPr>
          <a:xfrm>
            <a:off x="0" y="1582219"/>
            <a:ext cx="9144000" cy="1979062"/>
          </a:xfrm>
          <a:prstGeom prst="rect">
            <a:avLst/>
          </a:prstGeom>
        </p:spPr>
      </p:pic>
      <p:pic>
        <p:nvPicPr>
          <p:cNvPr id="21" name="Image 20">
            <a:extLst>
              <a:ext uri="{FF2B5EF4-FFF2-40B4-BE49-F238E27FC236}">
                <a16:creationId xmlns:a16="http://schemas.microsoft.com/office/drawing/2014/main" id="{BFFE1BE5-AFAB-4D00-9A3D-B7EB2711611E}"/>
              </a:ext>
            </a:extLst>
          </p:cNvPr>
          <p:cNvPicPr>
            <a:picLocks noChangeAspect="1"/>
          </p:cNvPicPr>
          <p:nvPr/>
        </p:nvPicPr>
        <p:blipFill>
          <a:blip r:embed="rId5"/>
          <a:stretch>
            <a:fillRect/>
          </a:stretch>
        </p:blipFill>
        <p:spPr>
          <a:xfrm>
            <a:off x="2390663" y="954020"/>
            <a:ext cx="4362674" cy="4045158"/>
          </a:xfrm>
          <a:prstGeom prst="rect">
            <a:avLst/>
          </a:prstGeom>
        </p:spPr>
      </p:pic>
      <p:pic>
        <p:nvPicPr>
          <p:cNvPr id="23" name="Image 22">
            <a:extLst>
              <a:ext uri="{FF2B5EF4-FFF2-40B4-BE49-F238E27FC236}">
                <a16:creationId xmlns:a16="http://schemas.microsoft.com/office/drawing/2014/main" id="{1212A972-3450-4766-BB34-8C7FDA4B1186}"/>
              </a:ext>
            </a:extLst>
          </p:cNvPr>
          <p:cNvPicPr>
            <a:picLocks noChangeAspect="1"/>
          </p:cNvPicPr>
          <p:nvPr/>
        </p:nvPicPr>
        <p:blipFill>
          <a:blip r:embed="rId6"/>
          <a:stretch>
            <a:fillRect/>
          </a:stretch>
        </p:blipFill>
        <p:spPr>
          <a:xfrm>
            <a:off x="2377962" y="921008"/>
            <a:ext cx="4388076" cy="4083260"/>
          </a:xfrm>
          <a:prstGeom prst="rect">
            <a:avLst/>
          </a:prstGeom>
        </p:spPr>
      </p:pic>
      <p:pic>
        <p:nvPicPr>
          <p:cNvPr id="25" name="Image 24">
            <a:extLst>
              <a:ext uri="{FF2B5EF4-FFF2-40B4-BE49-F238E27FC236}">
                <a16:creationId xmlns:a16="http://schemas.microsoft.com/office/drawing/2014/main" id="{5B1941B9-2A50-4283-BAE4-1CAC66172989}"/>
              </a:ext>
            </a:extLst>
          </p:cNvPr>
          <p:cNvPicPr>
            <a:picLocks noChangeAspect="1"/>
          </p:cNvPicPr>
          <p:nvPr/>
        </p:nvPicPr>
        <p:blipFill>
          <a:blip r:embed="rId7"/>
          <a:stretch>
            <a:fillRect/>
          </a:stretch>
        </p:blipFill>
        <p:spPr>
          <a:xfrm>
            <a:off x="2533605" y="890257"/>
            <a:ext cx="4076790" cy="4070941"/>
          </a:xfrm>
          <a:prstGeom prst="rect">
            <a:avLst/>
          </a:prstGeom>
        </p:spPr>
      </p:pic>
    </p:spTree>
    <p:extLst>
      <p:ext uri="{BB962C8B-B14F-4D97-AF65-F5344CB8AC3E}">
        <p14:creationId xmlns:p14="http://schemas.microsoft.com/office/powerpoint/2010/main" val="283776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8"/>
                                        </p:tgtEl>
                                      </p:cBhvr>
                                    </p:animEffect>
                                    <p:set>
                                      <p:cBhvr>
                                        <p:cTn id="7" dur="1" fill="hold">
                                          <p:stCondLst>
                                            <p:cond delay="499"/>
                                          </p:stCondLst>
                                        </p:cTn>
                                        <p:tgtEl>
                                          <p:spTgt spid="410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Valeurs aberrantes</a:t>
            </a:r>
          </a:p>
        </p:txBody>
      </p:sp>
      <p:pic>
        <p:nvPicPr>
          <p:cNvPr id="7170" name="Picture 2" descr="Identification des valeurs aberrantes">
            <a:extLst>
              <a:ext uri="{FF2B5EF4-FFF2-40B4-BE49-F238E27FC236}">
                <a16:creationId xmlns:a16="http://schemas.microsoft.com/office/drawing/2014/main" id="{96ACCCEB-9838-4461-BAEC-6AD4F8044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1123950"/>
            <a:ext cx="45339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76B2FBA-F6F6-45F2-9C7D-147AF85FE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1238250"/>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02C53C-4A92-42FF-9CC5-8B65C910F115}"/>
              </a:ext>
            </a:extLst>
          </p:cNvPr>
          <p:cNvSpPr/>
          <p:nvPr/>
        </p:nvSpPr>
        <p:spPr>
          <a:xfrm>
            <a:off x="3378394" y="1375090"/>
            <a:ext cx="251285" cy="13960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0DE506D-7A84-49B0-B503-77BFC8070803}"/>
              </a:ext>
            </a:extLst>
          </p:cNvPr>
          <p:cNvSpPr/>
          <p:nvPr/>
        </p:nvSpPr>
        <p:spPr>
          <a:xfrm>
            <a:off x="4733562" y="1375090"/>
            <a:ext cx="251285" cy="77479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4CAF148B-932A-46C2-847F-70384A082EF4}"/>
              </a:ext>
            </a:extLst>
          </p:cNvPr>
          <p:cNvSpPr/>
          <p:nvPr/>
        </p:nvSpPr>
        <p:spPr>
          <a:xfrm>
            <a:off x="6088730" y="1375091"/>
            <a:ext cx="251285" cy="9004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174" name="Picture 6">
            <a:extLst>
              <a:ext uri="{FF2B5EF4-FFF2-40B4-BE49-F238E27FC236}">
                <a16:creationId xmlns:a16="http://schemas.microsoft.com/office/drawing/2014/main" id="{BAA9F85D-7409-455E-A909-D5C5698E8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139065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057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0"/>
                                        </p:tgtEl>
                                      </p:cBhvr>
                                    </p:animEffect>
                                    <p:set>
                                      <p:cBhvr>
                                        <p:cTn id="7" dur="1" fill="hold">
                                          <p:stCondLst>
                                            <p:cond delay="499"/>
                                          </p:stCondLst>
                                        </p:cTn>
                                        <p:tgtEl>
                                          <p:spTgt spid="717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2"/>
                                        </p:tgtEl>
                                        <p:attrNameLst>
                                          <p:attrName>style.visibility</p:attrName>
                                        </p:attrNameLst>
                                      </p:cBhvr>
                                      <p:to>
                                        <p:strVal val="visible"/>
                                      </p:to>
                                    </p:set>
                                    <p:animEffect transition="in" filter="fade">
                                      <p:cBhvr>
                                        <p:cTn id="11" dur="500"/>
                                        <p:tgtEl>
                                          <p:spTgt spid="71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172"/>
                                        </p:tgtEl>
                                      </p:cBhvr>
                                    </p:animEffect>
                                    <p:set>
                                      <p:cBhvr>
                                        <p:cTn id="27" dur="1" fill="hold">
                                          <p:stCondLst>
                                            <p:cond delay="499"/>
                                          </p:stCondLst>
                                        </p:cTn>
                                        <p:tgtEl>
                                          <p:spTgt spid="717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err="1"/>
              <a:t>Feature</a:t>
            </a:r>
            <a:r>
              <a:rPr lang="fr-FR" dirty="0"/>
              <a:t> Engineering</a:t>
            </a:r>
          </a:p>
        </p:txBody>
      </p:sp>
      <p:pic>
        <p:nvPicPr>
          <p:cNvPr id="8194" name="Picture 2" descr="Builders free icon">
            <a:extLst>
              <a:ext uri="{FF2B5EF4-FFF2-40B4-BE49-F238E27FC236}">
                <a16:creationId xmlns:a16="http://schemas.microsoft.com/office/drawing/2014/main" id="{1DEBE135-E0B9-4BE9-82B9-86B7EE5AD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CDDD14CF-8A61-473B-934A-DF9C33B2BDE8}"/>
              </a:ext>
            </a:extLst>
          </p:cNvPr>
          <p:cNvPicPr>
            <a:picLocks noChangeAspect="1"/>
          </p:cNvPicPr>
          <p:nvPr/>
        </p:nvPicPr>
        <p:blipFill>
          <a:blip r:embed="rId4"/>
          <a:stretch>
            <a:fillRect/>
          </a:stretch>
        </p:blipFill>
        <p:spPr>
          <a:xfrm>
            <a:off x="3540072" y="1711281"/>
            <a:ext cx="2063856" cy="1720938"/>
          </a:xfrm>
          <a:prstGeom prst="rect">
            <a:avLst/>
          </a:prstGeom>
        </p:spPr>
      </p:pic>
      <p:pic>
        <p:nvPicPr>
          <p:cNvPr id="6" name="Image 5">
            <a:extLst>
              <a:ext uri="{FF2B5EF4-FFF2-40B4-BE49-F238E27FC236}">
                <a16:creationId xmlns:a16="http://schemas.microsoft.com/office/drawing/2014/main" id="{8727985A-DD11-469D-83FD-A4D920545E2C}"/>
              </a:ext>
            </a:extLst>
          </p:cNvPr>
          <p:cNvPicPr>
            <a:picLocks noChangeAspect="1"/>
          </p:cNvPicPr>
          <p:nvPr/>
        </p:nvPicPr>
        <p:blipFill>
          <a:blip r:embed="rId5"/>
          <a:stretch>
            <a:fillRect/>
          </a:stretch>
        </p:blipFill>
        <p:spPr>
          <a:xfrm>
            <a:off x="2371612" y="1692230"/>
            <a:ext cx="4400776" cy="1759040"/>
          </a:xfrm>
          <a:prstGeom prst="rect">
            <a:avLst/>
          </a:prstGeom>
        </p:spPr>
      </p:pic>
      <p:pic>
        <p:nvPicPr>
          <p:cNvPr id="8196" name="Picture 4">
            <a:extLst>
              <a:ext uri="{FF2B5EF4-FFF2-40B4-BE49-F238E27FC236}">
                <a16:creationId xmlns:a16="http://schemas.microsoft.com/office/drawing/2014/main" id="{747093C9-7641-491E-96A3-1E4FCF7A13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8925" y="1371600"/>
            <a:ext cx="34861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6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fade">
                                      <p:cBhvr>
                                        <p:cTn id="29"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Fusion des fichiers</a:t>
            </a:r>
          </a:p>
        </p:txBody>
      </p:sp>
      <p:sp>
        <p:nvSpPr>
          <p:cNvPr id="7" name="Rectangle : coins arrondis 6">
            <a:extLst>
              <a:ext uri="{FF2B5EF4-FFF2-40B4-BE49-F238E27FC236}">
                <a16:creationId xmlns:a16="http://schemas.microsoft.com/office/drawing/2014/main" id="{30DF09ED-1BE1-47B6-802F-716601AE40B5}"/>
              </a:ext>
            </a:extLst>
          </p:cNvPr>
          <p:cNvSpPr/>
          <p:nvPr/>
        </p:nvSpPr>
        <p:spPr>
          <a:xfrm>
            <a:off x="1600571" y="1724131"/>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a:solidFill>
                  <a:schemeClr val="accent5"/>
                </a:solidFill>
                <a:latin typeface="Oxygen" panose="02000503000000000000" pitchFamily="2" charset="0"/>
              </a:rPr>
              <a:t>Bureau Balance (</a:t>
            </a:r>
            <a:r>
              <a:rPr lang="fr-FR" sz="1050" b="1" dirty="0" err="1">
                <a:solidFill>
                  <a:schemeClr val="accent5"/>
                </a:solidFill>
                <a:latin typeface="Oxygen" panose="02000503000000000000" pitchFamily="2" charset="0"/>
              </a:rPr>
              <a:t>bb</a:t>
            </a:r>
            <a:r>
              <a:rPr lang="fr-FR" sz="1050" b="1" dirty="0">
                <a:solidFill>
                  <a:schemeClr val="accent5"/>
                </a:solidFill>
                <a:latin typeface="Oxygen" panose="02000503000000000000" pitchFamily="2" charset="0"/>
              </a:rPr>
              <a:t>)</a:t>
            </a:r>
          </a:p>
        </p:txBody>
      </p:sp>
      <p:sp>
        <p:nvSpPr>
          <p:cNvPr id="13" name="Rectangle : coins arrondis 12">
            <a:extLst>
              <a:ext uri="{FF2B5EF4-FFF2-40B4-BE49-F238E27FC236}">
                <a16:creationId xmlns:a16="http://schemas.microsoft.com/office/drawing/2014/main" id="{5F7E9D72-14F7-4F74-8845-7DDD12C880E2}"/>
              </a:ext>
            </a:extLst>
          </p:cNvPr>
          <p:cNvSpPr/>
          <p:nvPr/>
        </p:nvSpPr>
        <p:spPr>
          <a:xfrm>
            <a:off x="2457014" y="2571750"/>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950" b="1" dirty="0">
                <a:solidFill>
                  <a:schemeClr val="accent5"/>
                </a:solidFill>
                <a:latin typeface="Oxygen" panose="02000503000000000000" pitchFamily="2" charset="0"/>
              </a:rPr>
              <a:t>Bureau Balance Pivot (</a:t>
            </a:r>
            <a:r>
              <a:rPr lang="fr-FR" sz="950" b="1" dirty="0" err="1">
                <a:solidFill>
                  <a:schemeClr val="accent5"/>
                </a:solidFill>
                <a:latin typeface="Oxygen" panose="02000503000000000000" pitchFamily="2" charset="0"/>
              </a:rPr>
              <a:t>bb_pivot</a:t>
            </a:r>
            <a:r>
              <a:rPr lang="fr-FR" sz="950" b="1" dirty="0">
                <a:solidFill>
                  <a:schemeClr val="accent5"/>
                </a:solidFill>
                <a:latin typeface="Oxygen" panose="02000503000000000000" pitchFamily="2" charset="0"/>
              </a:rPr>
              <a:t>)</a:t>
            </a:r>
          </a:p>
        </p:txBody>
      </p:sp>
      <p:sp>
        <p:nvSpPr>
          <p:cNvPr id="14" name="Rectangle : coins arrondis 13">
            <a:extLst>
              <a:ext uri="{FF2B5EF4-FFF2-40B4-BE49-F238E27FC236}">
                <a16:creationId xmlns:a16="http://schemas.microsoft.com/office/drawing/2014/main" id="{704878CB-8A08-44D6-B3E1-9055699C2068}"/>
              </a:ext>
            </a:extLst>
          </p:cNvPr>
          <p:cNvSpPr/>
          <p:nvPr/>
        </p:nvSpPr>
        <p:spPr>
          <a:xfrm>
            <a:off x="3287335" y="1737876"/>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a:solidFill>
                  <a:schemeClr val="accent5"/>
                </a:solidFill>
                <a:latin typeface="Oxygen" panose="02000503000000000000" pitchFamily="2" charset="0"/>
              </a:rPr>
              <a:t>Bureau (b)</a:t>
            </a:r>
          </a:p>
        </p:txBody>
      </p:sp>
      <p:sp>
        <p:nvSpPr>
          <p:cNvPr id="15" name="Rectangle : coins arrondis 14">
            <a:extLst>
              <a:ext uri="{FF2B5EF4-FFF2-40B4-BE49-F238E27FC236}">
                <a16:creationId xmlns:a16="http://schemas.microsoft.com/office/drawing/2014/main" id="{B4A1CE3C-5F98-474D-B304-0A0BF323EBF3}"/>
              </a:ext>
            </a:extLst>
          </p:cNvPr>
          <p:cNvSpPr/>
          <p:nvPr/>
        </p:nvSpPr>
        <p:spPr>
          <a:xfrm>
            <a:off x="4146527" y="2564878"/>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err="1">
                <a:solidFill>
                  <a:schemeClr val="accent5"/>
                </a:solidFill>
                <a:latin typeface="Oxygen" panose="02000503000000000000" pitchFamily="2" charset="0"/>
              </a:rPr>
              <a:t>b_bb</a:t>
            </a:r>
            <a:endParaRPr lang="fr-FR" sz="1050" b="1" dirty="0">
              <a:solidFill>
                <a:schemeClr val="accent5"/>
              </a:solidFill>
              <a:latin typeface="Oxygen" panose="02000503000000000000" pitchFamily="2" charset="0"/>
            </a:endParaRPr>
          </a:p>
        </p:txBody>
      </p:sp>
      <p:sp>
        <p:nvSpPr>
          <p:cNvPr id="16" name="Rectangle : coins arrondis 15">
            <a:extLst>
              <a:ext uri="{FF2B5EF4-FFF2-40B4-BE49-F238E27FC236}">
                <a16:creationId xmlns:a16="http://schemas.microsoft.com/office/drawing/2014/main" id="{584CF53C-9FF1-4809-8A00-E721BD19F6A1}"/>
              </a:ext>
            </a:extLst>
          </p:cNvPr>
          <p:cNvSpPr/>
          <p:nvPr/>
        </p:nvSpPr>
        <p:spPr>
          <a:xfrm>
            <a:off x="5000221" y="2558006"/>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00" b="1" dirty="0" err="1">
                <a:solidFill>
                  <a:schemeClr val="accent5"/>
                </a:solidFill>
                <a:latin typeface="Oxygen" panose="02000503000000000000" pitchFamily="2" charset="0"/>
              </a:rPr>
              <a:t>b_bb_group</a:t>
            </a:r>
            <a:endParaRPr lang="fr-FR" sz="800" b="1" dirty="0">
              <a:solidFill>
                <a:schemeClr val="accent5"/>
              </a:solidFill>
              <a:latin typeface="Oxygen" panose="02000503000000000000" pitchFamily="2" charset="0"/>
            </a:endParaRPr>
          </a:p>
        </p:txBody>
      </p:sp>
      <p:sp>
        <p:nvSpPr>
          <p:cNvPr id="17" name="Rectangle : coins arrondis 16">
            <a:extLst>
              <a:ext uri="{FF2B5EF4-FFF2-40B4-BE49-F238E27FC236}">
                <a16:creationId xmlns:a16="http://schemas.microsoft.com/office/drawing/2014/main" id="{DD4DC201-4C15-4DAC-8913-8B840F5166BE}"/>
              </a:ext>
            </a:extLst>
          </p:cNvPr>
          <p:cNvSpPr/>
          <p:nvPr/>
        </p:nvSpPr>
        <p:spPr>
          <a:xfrm>
            <a:off x="5830545" y="1717259"/>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00" b="1" dirty="0">
                <a:solidFill>
                  <a:schemeClr val="accent5"/>
                </a:solidFill>
                <a:latin typeface="Oxygen" panose="02000503000000000000" pitchFamily="2" charset="0"/>
              </a:rPr>
              <a:t>Application</a:t>
            </a:r>
          </a:p>
          <a:p>
            <a:pPr algn="ctr"/>
            <a:r>
              <a:rPr lang="fr-FR" sz="800" b="1" dirty="0">
                <a:solidFill>
                  <a:schemeClr val="accent5"/>
                </a:solidFill>
                <a:latin typeface="Oxygen" panose="02000503000000000000" pitchFamily="2" charset="0"/>
              </a:rPr>
              <a:t>(a)</a:t>
            </a:r>
          </a:p>
        </p:txBody>
      </p:sp>
      <p:sp>
        <p:nvSpPr>
          <p:cNvPr id="18" name="Rectangle : coins arrondis 17">
            <a:extLst>
              <a:ext uri="{FF2B5EF4-FFF2-40B4-BE49-F238E27FC236}">
                <a16:creationId xmlns:a16="http://schemas.microsoft.com/office/drawing/2014/main" id="{4942D4E2-89EE-408D-9867-E095E04E9029}"/>
              </a:ext>
            </a:extLst>
          </p:cNvPr>
          <p:cNvSpPr/>
          <p:nvPr/>
        </p:nvSpPr>
        <p:spPr>
          <a:xfrm>
            <a:off x="6688359" y="2571750"/>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900" b="1" dirty="0">
                <a:solidFill>
                  <a:schemeClr val="accent5"/>
                </a:solidFill>
                <a:latin typeface="Oxygen" panose="02000503000000000000" pitchFamily="2" charset="0"/>
              </a:rPr>
              <a:t>Jeu de données final (</a:t>
            </a:r>
            <a:r>
              <a:rPr lang="fr-FR" sz="900" b="1" dirty="0" err="1">
                <a:solidFill>
                  <a:schemeClr val="accent5"/>
                </a:solidFill>
                <a:latin typeface="Oxygen" panose="02000503000000000000" pitchFamily="2" charset="0"/>
              </a:rPr>
              <a:t>df_comb</a:t>
            </a:r>
            <a:r>
              <a:rPr lang="fr-FR" sz="900" b="1" dirty="0">
                <a:solidFill>
                  <a:schemeClr val="accent5"/>
                </a:solidFill>
                <a:latin typeface="Oxygen" panose="02000503000000000000" pitchFamily="2" charset="0"/>
              </a:rPr>
              <a:t>)</a:t>
            </a:r>
          </a:p>
        </p:txBody>
      </p:sp>
      <p:cxnSp>
        <p:nvCxnSpPr>
          <p:cNvPr id="11" name="Connecteur : en arc 10">
            <a:extLst>
              <a:ext uri="{FF2B5EF4-FFF2-40B4-BE49-F238E27FC236}">
                <a16:creationId xmlns:a16="http://schemas.microsoft.com/office/drawing/2014/main" id="{0199F464-9479-4278-A6EF-A0D4CEEF5B0C}"/>
              </a:ext>
            </a:extLst>
          </p:cNvPr>
          <p:cNvCxnSpPr>
            <a:endCxn id="13" idx="1"/>
          </p:cNvCxnSpPr>
          <p:nvPr/>
        </p:nvCxnSpPr>
        <p:spPr>
          <a:xfrm>
            <a:off x="2028792" y="2585495"/>
            <a:ext cx="428222" cy="410064"/>
          </a:xfrm>
          <a:prstGeom prst="curvedConnector3">
            <a:avLst>
              <a:gd name="adj1" fmla="val -216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86102959-1A63-4CE3-9B37-5B7D2D39F3D9}"/>
              </a:ext>
            </a:extLst>
          </p:cNvPr>
          <p:cNvCxnSpPr>
            <a:stCxn id="13" idx="3"/>
            <a:endCxn id="15" idx="1"/>
          </p:cNvCxnSpPr>
          <p:nvPr/>
        </p:nvCxnSpPr>
        <p:spPr>
          <a:xfrm flipV="1">
            <a:off x="3313457" y="2988688"/>
            <a:ext cx="833070" cy="68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eur droit avec flèche 21">
            <a:extLst>
              <a:ext uri="{FF2B5EF4-FFF2-40B4-BE49-F238E27FC236}">
                <a16:creationId xmlns:a16="http://schemas.microsoft.com/office/drawing/2014/main" id="{101B9C90-49F0-453A-904E-65699B49406B}"/>
              </a:ext>
            </a:extLst>
          </p:cNvPr>
          <p:cNvCxnSpPr>
            <a:stCxn id="16" idx="3"/>
            <a:endCxn id="18" idx="1"/>
          </p:cNvCxnSpPr>
          <p:nvPr/>
        </p:nvCxnSpPr>
        <p:spPr>
          <a:xfrm>
            <a:off x="5856664" y="2981816"/>
            <a:ext cx="831695" cy="13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eur : en arc 23">
            <a:extLst>
              <a:ext uri="{FF2B5EF4-FFF2-40B4-BE49-F238E27FC236}">
                <a16:creationId xmlns:a16="http://schemas.microsoft.com/office/drawing/2014/main" id="{F0AD6595-615B-4B55-A244-40AD2BBED881}"/>
              </a:ext>
            </a:extLst>
          </p:cNvPr>
          <p:cNvCxnSpPr>
            <a:endCxn id="18" idx="1"/>
          </p:cNvCxnSpPr>
          <p:nvPr/>
        </p:nvCxnSpPr>
        <p:spPr>
          <a:xfrm>
            <a:off x="6272511" y="2585495"/>
            <a:ext cx="415848" cy="410065"/>
          </a:xfrm>
          <a:prstGeom prst="curvedConnector3">
            <a:avLst>
              <a:gd name="adj1" fmla="val 132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eur : en arc 26">
            <a:extLst>
              <a:ext uri="{FF2B5EF4-FFF2-40B4-BE49-F238E27FC236}">
                <a16:creationId xmlns:a16="http://schemas.microsoft.com/office/drawing/2014/main" id="{AE574928-5DDC-4039-BEF2-37E22C5BFC8D}"/>
              </a:ext>
            </a:extLst>
          </p:cNvPr>
          <p:cNvCxnSpPr>
            <a:endCxn id="15" idx="1"/>
          </p:cNvCxnSpPr>
          <p:nvPr/>
        </p:nvCxnSpPr>
        <p:spPr>
          <a:xfrm>
            <a:off x="3734382" y="2585495"/>
            <a:ext cx="412145" cy="403193"/>
          </a:xfrm>
          <a:prstGeom prst="curvedConnector3">
            <a:avLst>
              <a:gd name="adj1" fmla="val -808"/>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812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E6E6E6"/>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3"/>
                                        </p:tgtEl>
                                        <p:attrNameLst>
                                          <p:attrName>fillcolor</p:attrName>
                                        </p:attrNameLst>
                                      </p:cBhvr>
                                      <p:to>
                                        <a:srgbClr val="E6E6E6"/>
                                      </p:to>
                                    </p:animClr>
                                    <p:set>
                                      <p:cBhvr>
                                        <p:cTn id="11" dur="2000" fill="hold"/>
                                        <p:tgtEl>
                                          <p:spTgt spid="13"/>
                                        </p:tgtEl>
                                        <p:attrNameLst>
                                          <p:attrName>fill.type</p:attrName>
                                        </p:attrNameLst>
                                      </p:cBhvr>
                                      <p:to>
                                        <p:strVal val="solid"/>
                                      </p:to>
                                    </p:set>
                                    <p:set>
                                      <p:cBhvr>
                                        <p:cTn id="12" dur="2000" fill="hold"/>
                                        <p:tgtEl>
                                          <p:spTgt spid="1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14"/>
                                        </p:tgtEl>
                                        <p:attrNameLst>
                                          <p:attrName>fillcolor</p:attrName>
                                        </p:attrNameLst>
                                      </p:cBhvr>
                                      <p:to>
                                        <a:srgbClr val="CBCBCB"/>
                                      </p:to>
                                    </p:animClr>
                                    <p:set>
                                      <p:cBhvr>
                                        <p:cTn id="17" dur="2000" fill="hold"/>
                                        <p:tgtEl>
                                          <p:spTgt spid="14"/>
                                        </p:tgtEl>
                                        <p:attrNameLst>
                                          <p:attrName>fill.type</p:attrName>
                                        </p:attrNameLst>
                                      </p:cBhvr>
                                      <p:to>
                                        <p:strVal val="solid"/>
                                      </p:to>
                                    </p:set>
                                    <p:set>
                                      <p:cBhvr>
                                        <p:cTn id="18" dur="2000" fill="hold"/>
                                        <p:tgtEl>
                                          <p:spTgt spid="14"/>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15"/>
                                        </p:tgtEl>
                                        <p:attrNameLst>
                                          <p:attrName>fillcolor</p:attrName>
                                        </p:attrNameLst>
                                      </p:cBhvr>
                                      <p:to>
                                        <a:srgbClr val="CBCBCB"/>
                                      </p:to>
                                    </p:animClr>
                                    <p:set>
                                      <p:cBhvr>
                                        <p:cTn id="21" dur="2000" fill="hold"/>
                                        <p:tgtEl>
                                          <p:spTgt spid="15"/>
                                        </p:tgtEl>
                                        <p:attrNameLst>
                                          <p:attrName>fill.type</p:attrName>
                                        </p:attrNameLst>
                                      </p:cBhvr>
                                      <p:to>
                                        <p:strVal val="solid"/>
                                      </p:to>
                                    </p:set>
                                    <p:set>
                                      <p:cBhvr>
                                        <p:cTn id="22" dur="2000" fill="hold"/>
                                        <p:tgtEl>
                                          <p:spTgt spid="15"/>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16"/>
                                        </p:tgtEl>
                                        <p:attrNameLst>
                                          <p:attrName>fillcolor</p:attrName>
                                        </p:attrNameLst>
                                      </p:cBhvr>
                                      <p:to>
                                        <a:srgbClr val="C2C2C2"/>
                                      </p:to>
                                    </p:animClr>
                                    <p:set>
                                      <p:cBhvr>
                                        <p:cTn id="27" dur="2000" fill="hold"/>
                                        <p:tgtEl>
                                          <p:spTgt spid="16"/>
                                        </p:tgtEl>
                                        <p:attrNameLst>
                                          <p:attrName>fill.type</p:attrName>
                                        </p:attrNameLst>
                                      </p:cBhvr>
                                      <p:to>
                                        <p:strVal val="solid"/>
                                      </p:to>
                                    </p:set>
                                    <p:set>
                                      <p:cBhvr>
                                        <p:cTn id="28" dur="2000" fill="hold"/>
                                        <p:tgtEl>
                                          <p:spTgt spid="1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17"/>
                                        </p:tgtEl>
                                        <p:attrNameLst>
                                          <p:attrName>fillcolor</p:attrName>
                                        </p:attrNameLst>
                                      </p:cBhvr>
                                      <p:to>
                                        <a:srgbClr val="BABABA"/>
                                      </p:to>
                                    </p:animClr>
                                    <p:set>
                                      <p:cBhvr>
                                        <p:cTn id="33" dur="2000" fill="hold"/>
                                        <p:tgtEl>
                                          <p:spTgt spid="17"/>
                                        </p:tgtEl>
                                        <p:attrNameLst>
                                          <p:attrName>fill.type</p:attrName>
                                        </p:attrNameLst>
                                      </p:cBhvr>
                                      <p:to>
                                        <p:strVal val="solid"/>
                                      </p:to>
                                    </p:set>
                                    <p:set>
                                      <p:cBhvr>
                                        <p:cTn id="34" dur="2000" fill="hold"/>
                                        <p:tgtEl>
                                          <p:spTgt spid="17"/>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18"/>
                                        </p:tgtEl>
                                        <p:attrNameLst>
                                          <p:attrName>fillcolor</p:attrName>
                                        </p:attrNameLst>
                                      </p:cBhvr>
                                      <p:to>
                                        <a:srgbClr val="B6B6B6"/>
                                      </p:to>
                                    </p:animClr>
                                    <p:set>
                                      <p:cBhvr>
                                        <p:cTn id="37" dur="2000" fill="hold"/>
                                        <p:tgtEl>
                                          <p:spTgt spid="18"/>
                                        </p:tgtEl>
                                        <p:attrNameLst>
                                          <p:attrName>fill.type</p:attrName>
                                        </p:attrNameLst>
                                      </p:cBhvr>
                                      <p:to>
                                        <p:strVal val="solid"/>
                                      </p:to>
                                    </p:set>
                                    <p:set>
                                      <p:cBhvr>
                                        <p:cTn id="38"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analyse</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11" name="Google Shape;211;p30"/>
          <p:cNvGrpSpPr/>
          <p:nvPr/>
        </p:nvGrpSpPr>
        <p:grpSpPr>
          <a:xfrm>
            <a:off x="3826519" y="2087358"/>
            <a:ext cx="4681914" cy="2417941"/>
            <a:chOff x="238116" y="2774900"/>
            <a:chExt cx="4444996" cy="2295586"/>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ZoneTexte 83">
            <a:extLst>
              <a:ext uri="{FF2B5EF4-FFF2-40B4-BE49-F238E27FC236}">
                <a16:creationId xmlns:a16="http://schemas.microsoft.com/office/drawing/2014/main" id="{471EACB2-5803-491C-BA50-10DA6674A804}"/>
              </a:ext>
            </a:extLst>
          </p:cNvPr>
          <p:cNvSpPr txBox="1"/>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6</a:t>
            </a:r>
          </a:p>
        </p:txBody>
      </p:sp>
      <p:pic>
        <p:nvPicPr>
          <p:cNvPr id="85" name="Picture 10" descr="Statistics free icon">
            <a:extLst>
              <a:ext uri="{FF2B5EF4-FFF2-40B4-BE49-F238E27FC236}">
                <a16:creationId xmlns:a16="http://schemas.microsoft.com/office/drawing/2014/main" id="{CB6A72E8-EB91-4B09-B520-735E8CAF1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399" y="1980409"/>
            <a:ext cx="1672218" cy="167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47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Correlation</a:t>
            </a:r>
            <a:endParaRPr dirty="0"/>
          </a:p>
        </p:txBody>
      </p:sp>
      <p:pic>
        <p:nvPicPr>
          <p:cNvPr id="10242" name="Picture 2">
            <a:extLst>
              <a:ext uri="{FF2B5EF4-FFF2-40B4-BE49-F238E27FC236}">
                <a16:creationId xmlns:a16="http://schemas.microsoft.com/office/drawing/2014/main" id="{A60D7CC7-4006-4B53-BDCC-9C9AAC8AE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304925"/>
            <a:ext cx="66103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43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TARGET</a:t>
            </a:r>
            <a:endParaRPr dirty="0"/>
          </a:p>
        </p:txBody>
      </p:sp>
      <p:pic>
        <p:nvPicPr>
          <p:cNvPr id="11266" name="Picture 2">
            <a:extLst>
              <a:ext uri="{FF2B5EF4-FFF2-40B4-BE49-F238E27FC236}">
                <a16:creationId xmlns:a16="http://schemas.microsoft.com/office/drawing/2014/main" id="{68B312D1-717C-41F4-8485-1E5ADCA3F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1247775"/>
            <a:ext cx="385762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6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Enfants</a:t>
            </a:r>
            <a:endParaRPr dirty="0"/>
          </a:p>
        </p:txBody>
      </p:sp>
      <p:pic>
        <p:nvPicPr>
          <p:cNvPr id="12290" name="Picture 2">
            <a:extLst>
              <a:ext uri="{FF2B5EF4-FFF2-40B4-BE49-F238E27FC236}">
                <a16:creationId xmlns:a16="http://schemas.microsoft.com/office/drawing/2014/main" id="{0A8B93B3-B571-424E-AFD0-7A9C5FBD2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1247775"/>
            <a:ext cx="37147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table des matières</a:t>
            </a:r>
            <a:endParaRPr dirty="0"/>
          </a:p>
        </p:txBody>
      </p:sp>
      <p:sp>
        <p:nvSpPr>
          <p:cNvPr id="173" name="Google Shape;173;p28"/>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Introduction</a:t>
            </a:r>
            <a:endParaRPr dirty="0"/>
          </a:p>
        </p:txBody>
      </p:sp>
      <p:sp>
        <p:nvSpPr>
          <p:cNvPr id="174" name="Google Shape;174;p28"/>
          <p:cNvSpPr/>
          <p:nvPr/>
        </p:nvSpPr>
        <p:spPr>
          <a:xfrm>
            <a:off x="106187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0160"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38444"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29"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475"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données</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analyse</a:t>
            </a:r>
            <a:endParaRPr dirty="0"/>
          </a:p>
        </p:txBody>
      </p:sp>
      <p:sp>
        <p:nvSpPr>
          <p:cNvPr id="185" name="Google Shape;185;p28"/>
          <p:cNvSpPr txBox="1">
            <a:spLocks noGrp="1"/>
          </p:cNvSpPr>
          <p:nvPr>
            <p:ph type="title" idx="9"/>
          </p:nvPr>
        </p:nvSpPr>
        <p:spPr>
          <a:xfrm>
            <a:off x="5111044"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Finalisation</a:t>
            </a:r>
            <a:endParaRPr dirty="0"/>
          </a:p>
        </p:txBody>
      </p:sp>
      <p:sp>
        <p:nvSpPr>
          <p:cNvPr id="188" name="Google Shape;188;p28"/>
          <p:cNvSpPr txBox="1">
            <a:spLocks noGrp="1"/>
          </p:cNvSpPr>
          <p:nvPr>
            <p:ph type="title" idx="15"/>
          </p:nvPr>
        </p:nvSpPr>
        <p:spPr>
          <a:xfrm>
            <a:off x="7099329"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Goal free icon">
            <a:extLst>
              <a:ext uri="{FF2B5EF4-FFF2-40B4-BE49-F238E27FC236}">
                <a16:creationId xmlns:a16="http://schemas.microsoft.com/office/drawing/2014/main" id="{847B1424-3788-41B6-A6B6-9A8A6B734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909" y="2176027"/>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sv">
            <a:extLst>
              <a:ext uri="{FF2B5EF4-FFF2-40B4-BE49-F238E27FC236}">
                <a16:creationId xmlns:a16="http://schemas.microsoft.com/office/drawing/2014/main" id="{E417AC3D-CE33-4AF5-B656-291586278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194" y="2176026"/>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tistics free icon">
            <a:extLst>
              <a:ext uri="{FF2B5EF4-FFF2-40B4-BE49-F238E27FC236}">
                <a16:creationId xmlns:a16="http://schemas.microsoft.com/office/drawing/2014/main" id="{09BF86AB-6661-4305-BACC-846F0AA90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478" y="2176025"/>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eatment free icon">
            <a:extLst>
              <a:ext uri="{FF2B5EF4-FFF2-40B4-BE49-F238E27FC236}">
                <a16:creationId xmlns:a16="http://schemas.microsoft.com/office/drawing/2014/main" id="{1AE37F6D-F661-4B92-B4E0-FDB1167F2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6762" y="2169801"/>
            <a:ext cx="675334" cy="675334"/>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57C3BDD-2B9E-42DF-BD4D-FB83D2F5CF1D}"/>
              </a:ext>
            </a:extLst>
          </p:cNvPr>
          <p:cNvSpPr txBox="1"/>
          <p:nvPr/>
        </p:nvSpPr>
        <p:spPr>
          <a:xfrm>
            <a:off x="8859948" y="4835723"/>
            <a:ext cx="282450" cy="307777"/>
          </a:xfrm>
          <a:prstGeom prst="rect">
            <a:avLst/>
          </a:prstGeom>
          <a:noFill/>
        </p:spPr>
        <p:txBody>
          <a:bodyPr wrap="none" rtlCol="0">
            <a:spAutoFit/>
          </a:bodyPr>
          <a:lstStyle/>
          <a:p>
            <a:r>
              <a:rPr lang="fr-FR" dirty="0">
                <a:solidFill>
                  <a:schemeClr val="bg1"/>
                </a:solidFill>
                <a:latin typeface="Oxygen" panose="02000503000000000000" pitchFamily="2"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500"/>
                                        <p:tgtEl>
                                          <p:spTgt spid="1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6"/>
                                        </p:tgtEl>
                                        <p:attrNameLst>
                                          <p:attrName>style.visibility</p:attrName>
                                        </p:attrNameLst>
                                      </p:cBhvr>
                                      <p:to>
                                        <p:strVal val="visible"/>
                                      </p:to>
                                    </p:set>
                                    <p:animEffect transition="in" filter="fade">
                                      <p:cBhvr>
                                        <p:cTn id="21" dur="500"/>
                                        <p:tgtEl>
                                          <p:spTgt spid="1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3"/>
                                        </p:tgtEl>
                                        <p:attrNameLst>
                                          <p:attrName>style.visibility</p:attrName>
                                        </p:attrNameLst>
                                      </p:cBhvr>
                                      <p:to>
                                        <p:strVal val="visible"/>
                                      </p:to>
                                    </p:set>
                                    <p:animEffect transition="in" filter="fade">
                                      <p:cBhvr>
                                        <p:cTn id="24" dur="500"/>
                                        <p:tgtEl>
                                          <p:spTgt spid="1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7"/>
                                        </p:tgtEl>
                                        <p:attrNameLst>
                                          <p:attrName>style.visibility</p:attrName>
                                        </p:attrNameLst>
                                      </p:cBhvr>
                                      <p:to>
                                        <p:strVal val="visible"/>
                                      </p:to>
                                    </p:set>
                                    <p:animEffect transition="in" filter="fade">
                                      <p:cBhvr>
                                        <p:cTn id="35" dur="500"/>
                                        <p:tgtEl>
                                          <p:spTgt spid="1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fade">
                                      <p:cBhvr>
                                        <p:cTn id="38" dur="500"/>
                                        <p:tgtEl>
                                          <p:spTgt spid="188"/>
                                        </p:tgtEl>
                                      </p:cBhvr>
                                    </p:animEffect>
                                  </p:childTnLst>
                                </p:cTn>
                              </p:par>
                              <p:par>
                                <p:cTn id="39" presetID="10" presetClass="entr" presetSubtype="0"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animBg="1"/>
      <p:bldP spid="177" grpId="0" animBg="1"/>
      <p:bldP spid="180" grpId="0"/>
      <p:bldP spid="182" grpId="0"/>
      <p:bldP spid="183" grpId="0"/>
      <p:bldP spid="185" grpId="0"/>
      <p:bldP spid="186" grpId="0"/>
      <p:bldP spid="1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Genre</a:t>
            </a:r>
            <a:endParaRPr dirty="0"/>
          </a:p>
        </p:txBody>
      </p:sp>
      <p:pic>
        <p:nvPicPr>
          <p:cNvPr id="14338" name="Picture 2">
            <a:extLst>
              <a:ext uri="{FF2B5EF4-FFF2-40B4-BE49-F238E27FC236}">
                <a16:creationId xmlns:a16="http://schemas.microsoft.com/office/drawing/2014/main" id="{79AC2854-38BA-4891-8A1E-A3167E138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1247775"/>
            <a:ext cx="36480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9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Salaire</a:t>
            </a:r>
            <a:endParaRPr dirty="0"/>
          </a:p>
        </p:txBody>
      </p:sp>
      <p:pic>
        <p:nvPicPr>
          <p:cNvPr id="13316" name="Picture 4">
            <a:extLst>
              <a:ext uri="{FF2B5EF4-FFF2-40B4-BE49-F238E27FC236}">
                <a16:creationId xmlns:a16="http://schemas.microsoft.com/office/drawing/2014/main" id="{F370A905-A528-403F-A42B-0E653266F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833438"/>
            <a:ext cx="40576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9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Finalisation</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4" name="ZoneTexte 83">
            <a:extLst>
              <a:ext uri="{FF2B5EF4-FFF2-40B4-BE49-F238E27FC236}">
                <a16:creationId xmlns:a16="http://schemas.microsoft.com/office/drawing/2014/main" id="{471EACB2-5803-491C-BA50-10DA6674A804}"/>
              </a:ext>
            </a:extLst>
          </p:cNvPr>
          <p:cNvSpPr txBox="1"/>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6</a:t>
            </a:r>
          </a:p>
        </p:txBody>
      </p:sp>
      <p:pic>
        <p:nvPicPr>
          <p:cNvPr id="52" name="Picture 12" descr="Treatment free icon">
            <a:extLst>
              <a:ext uri="{FF2B5EF4-FFF2-40B4-BE49-F238E27FC236}">
                <a16:creationId xmlns:a16="http://schemas.microsoft.com/office/drawing/2014/main" id="{422B82C6-EC51-4613-8536-9DB8AEE58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012" y="1771495"/>
            <a:ext cx="2457179" cy="24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64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Encodage</a:t>
            </a:r>
            <a:endParaRPr dirty="0">
              <a:solidFill>
                <a:schemeClr val="accent5"/>
              </a:solidFill>
            </a:endParaRPr>
          </a:p>
        </p:txBody>
      </p:sp>
      <p:pic>
        <p:nvPicPr>
          <p:cNvPr id="15362" name="Picture 2" descr="Encoding free icon">
            <a:extLst>
              <a:ext uri="{FF2B5EF4-FFF2-40B4-BE49-F238E27FC236}">
                <a16:creationId xmlns:a16="http://schemas.microsoft.com/office/drawing/2014/main" id="{31BF5B8A-46C7-4677-B3FF-ACECEEA5D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Ellipse 10">
            <a:extLst>
              <a:ext uri="{FF2B5EF4-FFF2-40B4-BE49-F238E27FC236}">
                <a16:creationId xmlns:a16="http://schemas.microsoft.com/office/drawing/2014/main" id="{7D48343E-ED24-4183-9D85-6589A49D7F19}"/>
              </a:ext>
            </a:extLst>
          </p:cNvPr>
          <p:cNvSpPr/>
          <p:nvPr/>
        </p:nvSpPr>
        <p:spPr>
          <a:xfrm>
            <a:off x="1763652" y="1657787"/>
            <a:ext cx="1926522" cy="182792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b="1" dirty="0">
                <a:solidFill>
                  <a:schemeClr val="accent5"/>
                </a:solidFill>
                <a:latin typeface="Oxygen" panose="02000503000000000000" pitchFamily="2" charset="0"/>
              </a:rPr>
              <a:t>Label</a:t>
            </a:r>
          </a:p>
          <a:p>
            <a:pPr algn="ctr"/>
            <a:r>
              <a:rPr lang="fr-FR" sz="2000" b="1" dirty="0" err="1">
                <a:solidFill>
                  <a:schemeClr val="accent5"/>
                </a:solidFill>
                <a:latin typeface="Oxygen" panose="02000503000000000000" pitchFamily="2" charset="0"/>
              </a:rPr>
              <a:t>Encoding</a:t>
            </a:r>
            <a:endParaRPr lang="fr-FR" sz="2000" b="1" dirty="0">
              <a:solidFill>
                <a:schemeClr val="accent5"/>
              </a:solidFill>
              <a:latin typeface="Oxygen" panose="02000503000000000000" pitchFamily="2" charset="0"/>
            </a:endParaRPr>
          </a:p>
        </p:txBody>
      </p:sp>
      <p:sp>
        <p:nvSpPr>
          <p:cNvPr id="22" name="Ellipse 21">
            <a:extLst>
              <a:ext uri="{FF2B5EF4-FFF2-40B4-BE49-F238E27FC236}">
                <a16:creationId xmlns:a16="http://schemas.microsoft.com/office/drawing/2014/main" id="{936A7AA2-4CA6-4BEF-BF99-2DC6E3297127}"/>
              </a:ext>
            </a:extLst>
          </p:cNvPr>
          <p:cNvSpPr/>
          <p:nvPr/>
        </p:nvSpPr>
        <p:spPr>
          <a:xfrm>
            <a:off x="5453826" y="1657787"/>
            <a:ext cx="1926522" cy="18279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err="1">
                <a:solidFill>
                  <a:schemeClr val="accent5"/>
                </a:solidFill>
                <a:latin typeface="Oxygen" panose="02000503000000000000" pitchFamily="2" charset="0"/>
              </a:rPr>
              <a:t>One-Hot</a:t>
            </a:r>
            <a:endParaRPr lang="fr-FR" sz="2000" b="1" dirty="0">
              <a:solidFill>
                <a:schemeClr val="accent5"/>
              </a:solidFill>
              <a:latin typeface="Oxygen" panose="02000503000000000000" pitchFamily="2" charset="0"/>
            </a:endParaRPr>
          </a:p>
          <a:p>
            <a:pPr algn="ctr"/>
            <a:r>
              <a:rPr lang="fr-FR" sz="2000" b="1" dirty="0" err="1">
                <a:solidFill>
                  <a:schemeClr val="accent5"/>
                </a:solidFill>
                <a:latin typeface="Oxygen" panose="02000503000000000000" pitchFamily="2" charset="0"/>
              </a:rPr>
              <a:t>Encoding</a:t>
            </a:r>
            <a:endParaRPr lang="fr-FR" sz="2000" b="1" dirty="0">
              <a:solidFill>
                <a:schemeClr val="accent5"/>
              </a:solidFill>
              <a:latin typeface="Oxygen" panose="02000503000000000000" pitchFamily="2" charset="0"/>
            </a:endParaRPr>
          </a:p>
        </p:txBody>
      </p:sp>
      <p:pic>
        <p:nvPicPr>
          <p:cNvPr id="13" name="Image 12">
            <a:extLst>
              <a:ext uri="{FF2B5EF4-FFF2-40B4-BE49-F238E27FC236}">
                <a16:creationId xmlns:a16="http://schemas.microsoft.com/office/drawing/2014/main" id="{FDAA68AE-29C9-474E-B264-46D8617150D1}"/>
              </a:ext>
            </a:extLst>
          </p:cNvPr>
          <p:cNvPicPr>
            <a:picLocks noChangeAspect="1"/>
          </p:cNvPicPr>
          <p:nvPr/>
        </p:nvPicPr>
        <p:blipFill>
          <a:blip r:embed="rId4"/>
          <a:stretch>
            <a:fillRect/>
          </a:stretch>
        </p:blipFill>
        <p:spPr>
          <a:xfrm>
            <a:off x="1981524" y="1143178"/>
            <a:ext cx="5180952" cy="2857143"/>
          </a:xfrm>
          <a:prstGeom prst="rect">
            <a:avLst/>
          </a:prstGeom>
        </p:spPr>
      </p:pic>
      <p:pic>
        <p:nvPicPr>
          <p:cNvPr id="15" name="Image 14">
            <a:extLst>
              <a:ext uri="{FF2B5EF4-FFF2-40B4-BE49-F238E27FC236}">
                <a16:creationId xmlns:a16="http://schemas.microsoft.com/office/drawing/2014/main" id="{CCA409B7-CC79-4D4D-8EEF-319F5F6D4DE7}"/>
              </a:ext>
            </a:extLst>
          </p:cNvPr>
          <p:cNvPicPr>
            <a:picLocks noChangeAspect="1"/>
          </p:cNvPicPr>
          <p:nvPr/>
        </p:nvPicPr>
        <p:blipFill>
          <a:blip r:embed="rId5"/>
          <a:stretch>
            <a:fillRect/>
          </a:stretch>
        </p:blipFill>
        <p:spPr>
          <a:xfrm>
            <a:off x="1467238" y="1143178"/>
            <a:ext cx="6209524" cy="2857143"/>
          </a:xfrm>
          <a:prstGeom prst="rect">
            <a:avLst/>
          </a:prstGeom>
        </p:spPr>
      </p:pic>
      <p:pic>
        <p:nvPicPr>
          <p:cNvPr id="3" name="Image 2">
            <a:extLst>
              <a:ext uri="{FF2B5EF4-FFF2-40B4-BE49-F238E27FC236}">
                <a16:creationId xmlns:a16="http://schemas.microsoft.com/office/drawing/2014/main" id="{51B32ADE-3213-4464-A70C-7FC6ABAF1351}"/>
              </a:ext>
            </a:extLst>
          </p:cNvPr>
          <p:cNvPicPr>
            <a:picLocks noChangeAspect="1"/>
          </p:cNvPicPr>
          <p:nvPr/>
        </p:nvPicPr>
        <p:blipFill>
          <a:blip r:embed="rId6"/>
          <a:stretch>
            <a:fillRect/>
          </a:stretch>
        </p:blipFill>
        <p:spPr>
          <a:xfrm>
            <a:off x="3225731" y="2178030"/>
            <a:ext cx="2692538" cy="787440"/>
          </a:xfrm>
          <a:prstGeom prst="rect">
            <a:avLst/>
          </a:prstGeom>
        </p:spPr>
      </p:pic>
      <p:pic>
        <p:nvPicPr>
          <p:cNvPr id="7" name="Image 6">
            <a:extLst>
              <a:ext uri="{FF2B5EF4-FFF2-40B4-BE49-F238E27FC236}">
                <a16:creationId xmlns:a16="http://schemas.microsoft.com/office/drawing/2014/main" id="{9A0E2B44-B4C8-4C13-B6A7-C7BF83831B42}"/>
              </a:ext>
            </a:extLst>
          </p:cNvPr>
          <p:cNvPicPr>
            <a:picLocks noChangeAspect="1"/>
          </p:cNvPicPr>
          <p:nvPr/>
        </p:nvPicPr>
        <p:blipFill>
          <a:blip r:embed="rId7"/>
          <a:stretch>
            <a:fillRect/>
          </a:stretch>
        </p:blipFill>
        <p:spPr>
          <a:xfrm>
            <a:off x="2844711" y="1278444"/>
            <a:ext cx="3454578" cy="425472"/>
          </a:xfrm>
          <a:prstGeom prst="rect">
            <a:avLst/>
          </a:prstGeom>
        </p:spPr>
      </p:pic>
      <p:pic>
        <p:nvPicPr>
          <p:cNvPr id="9" name="Image 8">
            <a:extLst>
              <a:ext uri="{FF2B5EF4-FFF2-40B4-BE49-F238E27FC236}">
                <a16:creationId xmlns:a16="http://schemas.microsoft.com/office/drawing/2014/main" id="{C5705CD4-B547-4C06-A185-7839C3167300}"/>
              </a:ext>
            </a:extLst>
          </p:cNvPr>
          <p:cNvPicPr>
            <a:picLocks noChangeAspect="1"/>
          </p:cNvPicPr>
          <p:nvPr/>
        </p:nvPicPr>
        <p:blipFill>
          <a:blip r:embed="rId8"/>
          <a:stretch>
            <a:fillRect/>
          </a:stretch>
        </p:blipFill>
        <p:spPr>
          <a:xfrm>
            <a:off x="1625449" y="2982360"/>
            <a:ext cx="5893103" cy="882695"/>
          </a:xfrm>
          <a:prstGeom prst="rect">
            <a:avLst/>
          </a:prstGeom>
        </p:spPr>
      </p:pic>
      <p:cxnSp>
        <p:nvCxnSpPr>
          <p:cNvPr id="12" name="Connecteur droit avec flèche 11">
            <a:extLst>
              <a:ext uri="{FF2B5EF4-FFF2-40B4-BE49-F238E27FC236}">
                <a16:creationId xmlns:a16="http://schemas.microsoft.com/office/drawing/2014/main" id="{614E333A-66CD-43A2-A353-BB40C15A81EC}"/>
              </a:ext>
            </a:extLst>
          </p:cNvPr>
          <p:cNvCxnSpPr>
            <a:endCxn id="9" idx="0"/>
          </p:cNvCxnSpPr>
          <p:nvPr/>
        </p:nvCxnSpPr>
        <p:spPr>
          <a:xfrm>
            <a:off x="4572000" y="1703916"/>
            <a:ext cx="0" cy="12615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362"/>
                                        </p:tgtEl>
                                      </p:cBhvr>
                                    </p:animEffect>
                                    <p:set>
                                      <p:cBhvr>
                                        <p:cTn id="7" dur="1" fill="hold">
                                          <p:stCondLst>
                                            <p:cond delay="499"/>
                                          </p:stCondLst>
                                        </p:cTn>
                                        <p:tgtEl>
                                          <p:spTgt spid="1536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2" grpId="0" animBg="1"/>
      <p:bldP spid="2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Réequilibrage</a:t>
            </a:r>
            <a:endParaRPr dirty="0">
              <a:solidFill>
                <a:schemeClr val="accent5"/>
              </a:solidFill>
            </a:endParaRPr>
          </a:p>
        </p:txBody>
      </p:sp>
      <p:pic>
        <p:nvPicPr>
          <p:cNvPr id="16386" name="Picture 2">
            <a:extLst>
              <a:ext uri="{FF2B5EF4-FFF2-40B4-BE49-F238E27FC236}">
                <a16:creationId xmlns:a16="http://schemas.microsoft.com/office/drawing/2014/main" id="{61D95061-A219-49CD-A58D-AE2610CAC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1247775"/>
            <a:ext cx="38576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balanced-learn documentation — Version 0.8.0">
            <a:extLst>
              <a:ext uri="{FF2B5EF4-FFF2-40B4-BE49-F238E27FC236}">
                <a16:creationId xmlns:a16="http://schemas.microsoft.com/office/drawing/2014/main" id="{8DE2BF50-1997-4C8E-B5D5-579974D8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119188"/>
            <a:ext cx="41148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7BD4FA84-6244-4612-AC70-46BF615E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763" y="1247775"/>
            <a:ext cx="38004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3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386"/>
                                        </p:tgtEl>
                                      </p:cBhvr>
                                    </p:animEffect>
                                    <p:set>
                                      <p:cBhvr>
                                        <p:cTn id="7" dur="1" fill="hold">
                                          <p:stCondLst>
                                            <p:cond delay="499"/>
                                          </p:stCondLst>
                                        </p:cTn>
                                        <p:tgtEl>
                                          <p:spTgt spid="1638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fade">
                                      <p:cBhvr>
                                        <p:cTn id="11" dur="500"/>
                                        <p:tgtEl>
                                          <p:spTgt spid="163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388"/>
                                        </p:tgtEl>
                                      </p:cBhvr>
                                    </p:animEffect>
                                    <p:set>
                                      <p:cBhvr>
                                        <p:cTn id="16" dur="1" fill="hold">
                                          <p:stCondLst>
                                            <p:cond delay="499"/>
                                          </p:stCondLst>
                                        </p:cTn>
                                        <p:tgtEl>
                                          <p:spTgt spid="1638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390"/>
                                        </p:tgtEl>
                                        <p:attrNameLst>
                                          <p:attrName>style.visibility</p:attrName>
                                        </p:attrNameLst>
                                      </p:cBhvr>
                                      <p:to>
                                        <p:strVal val="visible"/>
                                      </p:to>
                                    </p:set>
                                    <p:animEffect transition="in" filter="fade">
                                      <p:cBhvr>
                                        <p:cTn id="20"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Split</a:t>
            </a:r>
            <a:endParaRPr dirty="0"/>
          </a:p>
        </p:txBody>
      </p:sp>
      <p:pic>
        <p:nvPicPr>
          <p:cNvPr id="4" name="Image 3">
            <a:extLst>
              <a:ext uri="{FF2B5EF4-FFF2-40B4-BE49-F238E27FC236}">
                <a16:creationId xmlns:a16="http://schemas.microsoft.com/office/drawing/2014/main" id="{6BC1428D-E4C3-4723-863F-3EF66178A3A7}"/>
              </a:ext>
            </a:extLst>
          </p:cNvPr>
          <p:cNvPicPr>
            <a:picLocks noChangeAspect="1"/>
          </p:cNvPicPr>
          <p:nvPr/>
        </p:nvPicPr>
        <p:blipFill>
          <a:blip r:embed="rId3"/>
          <a:stretch>
            <a:fillRect/>
          </a:stretch>
        </p:blipFill>
        <p:spPr>
          <a:xfrm>
            <a:off x="0" y="1052193"/>
            <a:ext cx="9144000" cy="3039113"/>
          </a:xfrm>
          <a:prstGeom prst="rect">
            <a:avLst/>
          </a:prstGeom>
        </p:spPr>
      </p:pic>
      <p:pic>
        <p:nvPicPr>
          <p:cNvPr id="3" name="Image 2">
            <a:extLst>
              <a:ext uri="{FF2B5EF4-FFF2-40B4-BE49-F238E27FC236}">
                <a16:creationId xmlns:a16="http://schemas.microsoft.com/office/drawing/2014/main" id="{4B150C0F-1459-4951-8FED-2EE0190B369A}"/>
              </a:ext>
            </a:extLst>
          </p:cNvPr>
          <p:cNvPicPr>
            <a:picLocks noChangeAspect="1"/>
          </p:cNvPicPr>
          <p:nvPr/>
        </p:nvPicPr>
        <p:blipFill>
          <a:blip r:embed="rId4"/>
          <a:stretch>
            <a:fillRect/>
          </a:stretch>
        </p:blipFill>
        <p:spPr>
          <a:xfrm>
            <a:off x="1990592" y="1952593"/>
            <a:ext cx="5162815" cy="1238314"/>
          </a:xfrm>
          <a:prstGeom prst="rect">
            <a:avLst/>
          </a:prstGeom>
        </p:spPr>
      </p:pic>
    </p:spTree>
    <p:extLst>
      <p:ext uri="{BB962C8B-B14F-4D97-AF65-F5344CB8AC3E}">
        <p14:creationId xmlns:p14="http://schemas.microsoft.com/office/powerpoint/2010/main" val="195671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solidFill>
                  <a:schemeClr val="accent5"/>
                </a:solidFill>
              </a:rPr>
              <a:t>Selection de features</a:t>
            </a:r>
            <a:endParaRPr lang="fr-FR" dirty="0">
              <a:solidFill>
                <a:schemeClr val="accent5"/>
              </a:solidFill>
            </a:endParaRPr>
          </a:p>
        </p:txBody>
      </p:sp>
      <p:pic>
        <p:nvPicPr>
          <p:cNvPr id="5" name="Image 4">
            <a:extLst>
              <a:ext uri="{FF2B5EF4-FFF2-40B4-BE49-F238E27FC236}">
                <a16:creationId xmlns:a16="http://schemas.microsoft.com/office/drawing/2014/main" id="{2E5986C0-9C6F-4B34-A4EB-5E3AE6C9AD35}"/>
              </a:ext>
            </a:extLst>
          </p:cNvPr>
          <p:cNvPicPr>
            <a:picLocks noChangeAspect="1"/>
          </p:cNvPicPr>
          <p:nvPr/>
        </p:nvPicPr>
        <p:blipFill>
          <a:blip r:embed="rId3"/>
          <a:stretch>
            <a:fillRect/>
          </a:stretch>
        </p:blipFill>
        <p:spPr>
          <a:xfrm>
            <a:off x="0" y="3594587"/>
            <a:ext cx="9144000" cy="981662"/>
          </a:xfrm>
          <a:prstGeom prst="rect">
            <a:avLst/>
          </a:prstGeom>
        </p:spPr>
      </p:pic>
      <p:pic>
        <p:nvPicPr>
          <p:cNvPr id="4" name="Image 3">
            <a:extLst>
              <a:ext uri="{FF2B5EF4-FFF2-40B4-BE49-F238E27FC236}">
                <a16:creationId xmlns:a16="http://schemas.microsoft.com/office/drawing/2014/main" id="{352ADE2C-5929-4D5D-9507-9E2C4F11A9AE}"/>
              </a:ext>
            </a:extLst>
          </p:cNvPr>
          <p:cNvPicPr>
            <a:picLocks noChangeAspect="1"/>
          </p:cNvPicPr>
          <p:nvPr/>
        </p:nvPicPr>
        <p:blipFill>
          <a:blip r:embed="rId4"/>
          <a:stretch>
            <a:fillRect/>
          </a:stretch>
        </p:blipFill>
        <p:spPr>
          <a:xfrm>
            <a:off x="2562122" y="2197081"/>
            <a:ext cx="4019757" cy="749339"/>
          </a:xfrm>
          <a:prstGeom prst="rect">
            <a:avLst/>
          </a:prstGeom>
        </p:spPr>
      </p:pic>
      <p:pic>
        <p:nvPicPr>
          <p:cNvPr id="1026" name="Picture 2">
            <a:extLst>
              <a:ext uri="{FF2B5EF4-FFF2-40B4-BE49-F238E27FC236}">
                <a16:creationId xmlns:a16="http://schemas.microsoft.com/office/drawing/2014/main" id="{48C8B01A-732F-4D48-BA9D-849C0003B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0" y="1177200"/>
            <a:ext cx="2857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5332D32E-F23C-483D-BD71-415B71F65447}"/>
              </a:ext>
            </a:extLst>
          </p:cNvPr>
          <p:cNvPicPr>
            <a:picLocks noChangeAspect="1"/>
          </p:cNvPicPr>
          <p:nvPr/>
        </p:nvPicPr>
        <p:blipFill>
          <a:blip r:embed="rId6"/>
          <a:stretch>
            <a:fillRect/>
          </a:stretch>
        </p:blipFill>
        <p:spPr>
          <a:xfrm>
            <a:off x="2301759" y="2201663"/>
            <a:ext cx="4540483" cy="977950"/>
          </a:xfrm>
          <a:prstGeom prst="rect">
            <a:avLst/>
          </a:prstGeom>
        </p:spPr>
      </p:pic>
    </p:spTree>
    <p:extLst>
      <p:ext uri="{BB962C8B-B14F-4D97-AF65-F5344CB8AC3E}">
        <p14:creationId xmlns:p14="http://schemas.microsoft.com/office/powerpoint/2010/main" val="403084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Machine Learning</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84" name="ZoneTexte 83">
            <a:extLst>
              <a:ext uri="{FF2B5EF4-FFF2-40B4-BE49-F238E27FC236}">
                <a16:creationId xmlns:a16="http://schemas.microsoft.com/office/drawing/2014/main" id="{471EACB2-5803-491C-BA50-10DA6674A804}"/>
              </a:ext>
            </a:extLst>
          </p:cNvPr>
          <p:cNvSpPr txBox="1"/>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6</a:t>
            </a:r>
          </a:p>
        </p:txBody>
      </p:sp>
      <p:pic>
        <p:nvPicPr>
          <p:cNvPr id="7" name="Picture 2" descr="Machine learning free icon">
            <a:extLst>
              <a:ext uri="{FF2B5EF4-FFF2-40B4-BE49-F238E27FC236}">
                <a16:creationId xmlns:a16="http://schemas.microsoft.com/office/drawing/2014/main" id="{9CC7814C-EBCA-445D-9D5E-0F6962FAC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594" y="863547"/>
            <a:ext cx="2504472" cy="250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pic>
        <p:nvPicPr>
          <p:cNvPr id="11" name="Image 10">
            <a:extLst>
              <a:ext uri="{FF2B5EF4-FFF2-40B4-BE49-F238E27FC236}">
                <a16:creationId xmlns:a16="http://schemas.microsoft.com/office/drawing/2014/main" id="{DCB6C860-E904-4C8E-90D3-E221115C00B6}"/>
              </a:ext>
            </a:extLst>
          </p:cNvPr>
          <p:cNvPicPr>
            <a:picLocks noChangeAspect="1"/>
          </p:cNvPicPr>
          <p:nvPr/>
        </p:nvPicPr>
        <p:blipFill>
          <a:blip r:embed="rId3"/>
          <a:stretch>
            <a:fillRect/>
          </a:stretch>
        </p:blipFill>
        <p:spPr>
          <a:xfrm>
            <a:off x="3253933" y="949139"/>
            <a:ext cx="2636135" cy="3245223"/>
          </a:xfrm>
          <a:prstGeom prst="rect">
            <a:avLst/>
          </a:prstGeom>
        </p:spPr>
      </p:pic>
      <p:sp>
        <p:nvSpPr>
          <p:cNvPr id="2" name="Flèche : bas 1">
            <a:extLst>
              <a:ext uri="{FF2B5EF4-FFF2-40B4-BE49-F238E27FC236}">
                <a16:creationId xmlns:a16="http://schemas.microsoft.com/office/drawing/2014/main" id="{82E450FC-96D0-4694-A8B4-DBC9A1D120A3}"/>
              </a:ext>
            </a:extLst>
          </p:cNvPr>
          <p:cNvSpPr/>
          <p:nvPr/>
        </p:nvSpPr>
        <p:spPr>
          <a:xfrm rot="10800000">
            <a:off x="204537" y="3200399"/>
            <a:ext cx="577516" cy="547437"/>
          </a:xfrm>
          <a:prstGeom prst="downArrow">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200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1"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2" grpId="0" animBg="1"/>
      <p:bldP spid="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2" name="Flèche : bas 1">
            <a:extLst>
              <a:ext uri="{FF2B5EF4-FFF2-40B4-BE49-F238E27FC236}">
                <a16:creationId xmlns:a16="http://schemas.microsoft.com/office/drawing/2014/main" id="{82E450FC-96D0-4694-A8B4-DBC9A1D120A3}"/>
              </a:ext>
            </a:extLst>
          </p:cNvPr>
          <p:cNvSpPr/>
          <p:nvPr/>
        </p:nvSpPr>
        <p:spPr>
          <a:xfrm rot="10800000">
            <a:off x="1662892" y="3200399"/>
            <a:ext cx="577516" cy="547437"/>
          </a:xfrm>
          <a:prstGeom prst="downArrow">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6AA8E5E-B759-43E1-AD26-F7640D3B3460}"/>
              </a:ext>
            </a:extLst>
          </p:cNvPr>
          <p:cNvPicPr>
            <a:picLocks noChangeAspect="1"/>
          </p:cNvPicPr>
          <p:nvPr/>
        </p:nvPicPr>
        <p:blipFill>
          <a:blip r:embed="rId3"/>
          <a:stretch>
            <a:fillRect/>
          </a:stretch>
        </p:blipFill>
        <p:spPr>
          <a:xfrm>
            <a:off x="2635151" y="953685"/>
            <a:ext cx="3873699" cy="1778091"/>
          </a:xfrm>
          <a:prstGeom prst="rect">
            <a:avLst/>
          </a:prstGeom>
        </p:spPr>
      </p:pic>
      <p:pic>
        <p:nvPicPr>
          <p:cNvPr id="12" name="Image 11">
            <a:extLst>
              <a:ext uri="{FF2B5EF4-FFF2-40B4-BE49-F238E27FC236}">
                <a16:creationId xmlns:a16="http://schemas.microsoft.com/office/drawing/2014/main" id="{F8ADD546-E0CD-44F7-AC40-BE42B86E3A3E}"/>
              </a:ext>
            </a:extLst>
          </p:cNvPr>
          <p:cNvPicPr>
            <a:picLocks noChangeAspect="1"/>
          </p:cNvPicPr>
          <p:nvPr/>
        </p:nvPicPr>
        <p:blipFill>
          <a:blip r:embed="rId4"/>
          <a:stretch>
            <a:fillRect/>
          </a:stretch>
        </p:blipFill>
        <p:spPr>
          <a:xfrm>
            <a:off x="1831834" y="3282050"/>
            <a:ext cx="5480332" cy="1714588"/>
          </a:xfrm>
          <a:prstGeom prst="rect">
            <a:avLst/>
          </a:prstGeom>
        </p:spPr>
      </p:pic>
    </p:spTree>
    <p:extLst>
      <p:ext uri="{BB962C8B-B14F-4D97-AF65-F5344CB8AC3E}">
        <p14:creationId xmlns:p14="http://schemas.microsoft.com/office/powerpoint/2010/main" val="159804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1"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table des matières</a:t>
            </a:r>
            <a:endParaRPr dirty="0"/>
          </a:p>
        </p:txBody>
      </p:sp>
      <p:sp>
        <p:nvSpPr>
          <p:cNvPr id="175" name="Google Shape;175;p28"/>
          <p:cNvSpPr/>
          <p:nvPr/>
        </p:nvSpPr>
        <p:spPr>
          <a:xfrm>
            <a:off x="3050160"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38444"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80" name="Google Shape;180;p28"/>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Machine Learning</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05</a:t>
            </a:r>
            <a:endParaRPr dirty="0">
              <a:solidFill>
                <a:schemeClr val="accent4"/>
              </a:solidFill>
            </a:endParaRPr>
          </a:p>
        </p:txBody>
      </p:sp>
      <p:sp>
        <p:nvSpPr>
          <p:cNvPr id="183" name="Google Shape;183;p28"/>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85" name="Google Shape;185;p28"/>
          <p:cNvSpPr txBox="1">
            <a:spLocks noGrp="1"/>
          </p:cNvSpPr>
          <p:nvPr>
            <p:ph type="title" idx="9"/>
          </p:nvPr>
        </p:nvSpPr>
        <p:spPr>
          <a:xfrm>
            <a:off x="5111044"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06</a:t>
            </a:r>
            <a:endParaRPr dirty="0">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Machine learning free icon">
            <a:extLst>
              <a:ext uri="{FF2B5EF4-FFF2-40B4-BE49-F238E27FC236}">
                <a16:creationId xmlns:a16="http://schemas.microsoft.com/office/drawing/2014/main" id="{62B5CCE2-183C-447A-A47C-A56438DFE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194" y="2176025"/>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st free icon">
            <a:extLst>
              <a:ext uri="{FF2B5EF4-FFF2-40B4-BE49-F238E27FC236}">
                <a16:creationId xmlns:a16="http://schemas.microsoft.com/office/drawing/2014/main" id="{EA17580D-979F-4D47-AF6E-D42849591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477" y="2176025"/>
            <a:ext cx="675334" cy="67533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DFE4B030-E68A-45F8-AA04-A57CC1F62720}"/>
              </a:ext>
            </a:extLst>
          </p:cNvPr>
          <p:cNvSpPr txBox="1"/>
          <p:nvPr/>
        </p:nvSpPr>
        <p:spPr>
          <a:xfrm>
            <a:off x="8859948" y="4835723"/>
            <a:ext cx="280846" cy="307777"/>
          </a:xfrm>
          <a:prstGeom prst="rect">
            <a:avLst/>
          </a:prstGeom>
          <a:noFill/>
        </p:spPr>
        <p:txBody>
          <a:bodyPr wrap="none" rtlCol="0">
            <a:spAutoFit/>
          </a:bodyPr>
          <a:lstStyle/>
          <a:p>
            <a:r>
              <a:rPr lang="fr-FR" dirty="0">
                <a:solidFill>
                  <a:schemeClr val="bg1"/>
                </a:solidFill>
                <a:latin typeface="Oxygen" panose="02000503000000000000" pitchFamily="2" charset="0"/>
              </a:rPr>
              <a:t>3</a:t>
            </a:r>
          </a:p>
        </p:txBody>
      </p:sp>
    </p:spTree>
    <p:extLst>
      <p:ext uri="{BB962C8B-B14F-4D97-AF65-F5344CB8AC3E}">
        <p14:creationId xmlns:p14="http://schemas.microsoft.com/office/powerpoint/2010/main" val="277440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83" grpId="0"/>
      <p:bldP spid="1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0" name="Flèche : bas 9">
            <a:extLst>
              <a:ext uri="{FF2B5EF4-FFF2-40B4-BE49-F238E27FC236}">
                <a16:creationId xmlns:a16="http://schemas.microsoft.com/office/drawing/2014/main" id="{83AEC8E9-EDF2-47CD-BF23-F27296AD2190}"/>
              </a:ext>
            </a:extLst>
          </p:cNvPr>
          <p:cNvSpPr/>
          <p:nvPr/>
        </p:nvSpPr>
        <p:spPr>
          <a:xfrm rot="10800000">
            <a:off x="3792449" y="3200399"/>
            <a:ext cx="577516" cy="547437"/>
          </a:xfrm>
          <a:prstGeom prst="downArrow">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5300C31-359A-47E3-884A-E345F200E970}"/>
              </a:ext>
            </a:extLst>
          </p:cNvPr>
          <p:cNvPicPr>
            <a:picLocks noChangeAspect="1"/>
          </p:cNvPicPr>
          <p:nvPr/>
        </p:nvPicPr>
        <p:blipFill>
          <a:blip r:embed="rId3"/>
          <a:stretch>
            <a:fillRect/>
          </a:stretch>
        </p:blipFill>
        <p:spPr>
          <a:xfrm>
            <a:off x="2802366" y="887249"/>
            <a:ext cx="3524645" cy="4084549"/>
          </a:xfrm>
          <a:prstGeom prst="rect">
            <a:avLst/>
          </a:prstGeom>
        </p:spPr>
      </p:pic>
    </p:spTree>
    <p:extLst>
      <p:ext uri="{BB962C8B-B14F-4D97-AF65-F5344CB8AC3E}">
        <p14:creationId xmlns:p14="http://schemas.microsoft.com/office/powerpoint/2010/main" val="128099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ntr" presetSubtype="0" fill="hold" grpId="1"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1" name="Flèche : bas 10">
            <a:extLst>
              <a:ext uri="{FF2B5EF4-FFF2-40B4-BE49-F238E27FC236}">
                <a16:creationId xmlns:a16="http://schemas.microsoft.com/office/drawing/2014/main" id="{A64DAB15-F8AA-4428-8613-7C3C85E73179}"/>
              </a:ext>
            </a:extLst>
          </p:cNvPr>
          <p:cNvSpPr/>
          <p:nvPr/>
        </p:nvSpPr>
        <p:spPr>
          <a:xfrm rot="10800000">
            <a:off x="5943530" y="3200399"/>
            <a:ext cx="577516" cy="547437"/>
          </a:xfrm>
          <a:prstGeom prst="downArrow">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939D520-6F98-492C-AA4C-5A48434F9337}"/>
              </a:ext>
            </a:extLst>
          </p:cNvPr>
          <p:cNvPicPr>
            <a:picLocks noChangeAspect="1"/>
          </p:cNvPicPr>
          <p:nvPr/>
        </p:nvPicPr>
        <p:blipFill>
          <a:blip r:embed="rId3"/>
          <a:stretch>
            <a:fillRect/>
          </a:stretch>
        </p:blipFill>
        <p:spPr>
          <a:xfrm>
            <a:off x="2207752" y="1066232"/>
            <a:ext cx="4728496" cy="3564489"/>
          </a:xfrm>
          <a:prstGeom prst="rect">
            <a:avLst/>
          </a:prstGeom>
        </p:spPr>
      </p:pic>
      <p:pic>
        <p:nvPicPr>
          <p:cNvPr id="2050" name="Picture 2" descr="Data Splitting Strategies — Applied Machine Learning in Python">
            <a:extLst>
              <a:ext uri="{FF2B5EF4-FFF2-40B4-BE49-F238E27FC236}">
                <a16:creationId xmlns:a16="http://schemas.microsoft.com/office/drawing/2014/main" id="{94F5336F-1F08-4C97-9DC3-4EE3BB15B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877" y="962449"/>
            <a:ext cx="5962246" cy="382149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FD38BA5-3EFF-4F6A-AAEC-519BDC79C583}"/>
              </a:ext>
            </a:extLst>
          </p:cNvPr>
          <p:cNvPicPr>
            <a:picLocks noChangeAspect="1"/>
          </p:cNvPicPr>
          <p:nvPr/>
        </p:nvPicPr>
        <p:blipFill>
          <a:blip r:embed="rId5"/>
          <a:stretch>
            <a:fillRect/>
          </a:stretch>
        </p:blipFill>
        <p:spPr>
          <a:xfrm>
            <a:off x="2546183" y="1024418"/>
            <a:ext cx="4051635" cy="4119082"/>
          </a:xfrm>
          <a:prstGeom prst="rect">
            <a:avLst/>
          </a:prstGeom>
        </p:spPr>
      </p:pic>
    </p:spTree>
    <p:extLst>
      <p:ext uri="{BB962C8B-B14F-4D97-AF65-F5344CB8AC3E}">
        <p14:creationId xmlns:p14="http://schemas.microsoft.com/office/powerpoint/2010/main" val="45448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050"/>
                                        </p:tgtEl>
                                      </p:cBhvr>
                                    </p:animEffect>
                                    <p:set>
                                      <p:cBhvr>
                                        <p:cTn id="40" dur="1" fill="hold">
                                          <p:stCondLst>
                                            <p:cond delay="499"/>
                                          </p:stCondLst>
                                        </p:cTn>
                                        <p:tgtEl>
                                          <p:spTgt spid="205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0" name="Flèche : bas 9">
            <a:extLst>
              <a:ext uri="{FF2B5EF4-FFF2-40B4-BE49-F238E27FC236}">
                <a16:creationId xmlns:a16="http://schemas.microsoft.com/office/drawing/2014/main" id="{046DF04C-6CA9-4C34-93EC-7F787E2A52DF}"/>
              </a:ext>
            </a:extLst>
          </p:cNvPr>
          <p:cNvSpPr/>
          <p:nvPr/>
        </p:nvSpPr>
        <p:spPr>
          <a:xfrm rot="10800000">
            <a:off x="7901995" y="3200399"/>
            <a:ext cx="577516" cy="547437"/>
          </a:xfrm>
          <a:prstGeom prst="downArrow">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70C6F183-E437-4AEB-8E7B-1246FBA90AEE}"/>
              </a:ext>
            </a:extLst>
          </p:cNvPr>
          <p:cNvPicPr>
            <a:picLocks noChangeAspect="1"/>
          </p:cNvPicPr>
          <p:nvPr/>
        </p:nvPicPr>
        <p:blipFill>
          <a:blip r:embed="rId3"/>
          <a:stretch>
            <a:fillRect/>
          </a:stretch>
        </p:blipFill>
        <p:spPr>
          <a:xfrm>
            <a:off x="2597483" y="931018"/>
            <a:ext cx="4051635" cy="4119082"/>
          </a:xfrm>
          <a:prstGeom prst="rect">
            <a:avLst/>
          </a:prstGeom>
        </p:spPr>
      </p:pic>
      <p:pic>
        <p:nvPicPr>
          <p:cNvPr id="3" name="Image 2">
            <a:extLst>
              <a:ext uri="{FF2B5EF4-FFF2-40B4-BE49-F238E27FC236}">
                <a16:creationId xmlns:a16="http://schemas.microsoft.com/office/drawing/2014/main" id="{244FC924-CABC-455C-A505-3ED715E5BFC1}"/>
              </a:ext>
            </a:extLst>
          </p:cNvPr>
          <p:cNvPicPr>
            <a:picLocks noChangeAspect="1"/>
          </p:cNvPicPr>
          <p:nvPr/>
        </p:nvPicPr>
        <p:blipFill>
          <a:blip r:embed="rId4"/>
          <a:stretch>
            <a:fillRect/>
          </a:stretch>
        </p:blipFill>
        <p:spPr>
          <a:xfrm>
            <a:off x="2417151" y="890257"/>
            <a:ext cx="4309698" cy="4072689"/>
          </a:xfrm>
          <a:prstGeom prst="rect">
            <a:avLst/>
          </a:prstGeom>
        </p:spPr>
      </p:pic>
      <p:sp>
        <p:nvSpPr>
          <p:cNvPr id="5" name="Rectangle : coins arrondis 4">
            <a:extLst>
              <a:ext uri="{FF2B5EF4-FFF2-40B4-BE49-F238E27FC236}">
                <a16:creationId xmlns:a16="http://schemas.microsoft.com/office/drawing/2014/main" id="{D9BA98AA-ACE4-445A-8C23-D2A42745A7D0}"/>
              </a:ext>
            </a:extLst>
          </p:cNvPr>
          <p:cNvSpPr/>
          <p:nvPr/>
        </p:nvSpPr>
        <p:spPr>
          <a:xfrm>
            <a:off x="2417151" y="1112921"/>
            <a:ext cx="1613428" cy="6075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75015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10" grpId="0" animBg="1"/>
      <p:bldP spid="10" grpId="1"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graphicFrame>
        <p:nvGraphicFramePr>
          <p:cNvPr id="13" name="Tableau 2">
            <a:extLst>
              <a:ext uri="{FF2B5EF4-FFF2-40B4-BE49-F238E27FC236}">
                <a16:creationId xmlns:a16="http://schemas.microsoft.com/office/drawing/2014/main" id="{F6B77DF9-621F-4209-9836-58479B2BD816}"/>
              </a:ext>
            </a:extLst>
          </p:cNvPr>
          <p:cNvGraphicFramePr>
            <a:graphicFrameLocks noGrp="1"/>
          </p:cNvGraphicFramePr>
          <p:nvPr>
            <p:extLst>
              <p:ext uri="{D42A27DB-BD31-4B8C-83A1-F6EECF244321}">
                <p14:modId xmlns:p14="http://schemas.microsoft.com/office/powerpoint/2010/main" val="2655438223"/>
              </p:ext>
            </p:extLst>
          </p:nvPr>
        </p:nvGraphicFramePr>
        <p:xfrm>
          <a:off x="1255295" y="1074830"/>
          <a:ext cx="6633411" cy="1112520"/>
        </p:xfrm>
        <a:graphic>
          <a:graphicData uri="http://schemas.openxmlformats.org/drawingml/2006/table">
            <a:tbl>
              <a:tblPr firstRow="1" bandRow="1">
                <a:tableStyleId>{6F2653EA-2285-481D-BA89-D78838DDCEC8}</a:tableStyleId>
              </a:tblPr>
              <a:tblGrid>
                <a:gridCol w="1309436">
                  <a:extLst>
                    <a:ext uri="{9D8B030D-6E8A-4147-A177-3AD203B41FA5}">
                      <a16:colId xmlns:a16="http://schemas.microsoft.com/office/drawing/2014/main" val="471420734"/>
                    </a:ext>
                  </a:extLst>
                </a:gridCol>
                <a:gridCol w="2412332">
                  <a:extLst>
                    <a:ext uri="{9D8B030D-6E8A-4147-A177-3AD203B41FA5}">
                      <a16:colId xmlns:a16="http://schemas.microsoft.com/office/drawing/2014/main" val="1812417082"/>
                    </a:ext>
                  </a:extLst>
                </a:gridCol>
                <a:gridCol w="2911643">
                  <a:extLst>
                    <a:ext uri="{9D8B030D-6E8A-4147-A177-3AD203B41FA5}">
                      <a16:colId xmlns:a16="http://schemas.microsoft.com/office/drawing/2014/main" val="4134558858"/>
                    </a:ext>
                  </a:extLst>
                </a:gridCol>
              </a:tblGrid>
              <a:tr h="370840">
                <a:tc>
                  <a:txBody>
                    <a:bodyPr/>
                    <a:lstStyle/>
                    <a:p>
                      <a:endParaRPr lang="fr-FR" dirty="0"/>
                    </a:p>
                  </a:txBody>
                  <a:tcPr/>
                </a:tc>
                <a:tc>
                  <a:txBody>
                    <a:bodyPr/>
                    <a:lstStyle/>
                    <a:p>
                      <a:r>
                        <a:rPr lang="fr-FR" dirty="0"/>
                        <a:t>Prédit 0</a:t>
                      </a:r>
                    </a:p>
                  </a:txBody>
                  <a:tcPr/>
                </a:tc>
                <a:tc>
                  <a:txBody>
                    <a:bodyPr/>
                    <a:lstStyle/>
                    <a:p>
                      <a:r>
                        <a:rPr lang="fr-FR" dirty="0"/>
                        <a:t>Prédit 1</a:t>
                      </a:r>
                    </a:p>
                  </a:txBody>
                  <a:tcPr/>
                </a:tc>
                <a:extLst>
                  <a:ext uri="{0D108BD9-81ED-4DB2-BD59-A6C34878D82A}">
                    <a16:rowId xmlns:a16="http://schemas.microsoft.com/office/drawing/2014/main" val="2333991637"/>
                  </a:ext>
                </a:extLst>
              </a:tr>
              <a:tr h="370840">
                <a:tc>
                  <a:txBody>
                    <a:bodyPr/>
                    <a:lstStyle/>
                    <a:p>
                      <a:r>
                        <a:rPr lang="fr-FR" dirty="0"/>
                        <a:t>Vrai 0</a:t>
                      </a:r>
                    </a:p>
                  </a:txBody>
                  <a:tcPr/>
                </a:tc>
                <a:tc>
                  <a:txBody>
                    <a:bodyPr/>
                    <a:lstStyle/>
                    <a:p>
                      <a:r>
                        <a:rPr lang="fr-FR" dirty="0"/>
                        <a:t>Vraiment Solvable (TP)</a:t>
                      </a:r>
                    </a:p>
                  </a:txBody>
                  <a:tcPr>
                    <a:solidFill>
                      <a:srgbClr val="92D050"/>
                    </a:solidFill>
                  </a:tcPr>
                </a:tc>
                <a:tc>
                  <a:txBody>
                    <a:bodyPr/>
                    <a:lstStyle/>
                    <a:p>
                      <a:r>
                        <a:rPr lang="fr-FR" dirty="0"/>
                        <a:t>Faussement Non Solvable (FN)</a:t>
                      </a:r>
                    </a:p>
                  </a:txBody>
                  <a:tcPr>
                    <a:solidFill>
                      <a:srgbClr val="FFC000"/>
                    </a:solidFill>
                  </a:tcPr>
                </a:tc>
                <a:extLst>
                  <a:ext uri="{0D108BD9-81ED-4DB2-BD59-A6C34878D82A}">
                    <a16:rowId xmlns:a16="http://schemas.microsoft.com/office/drawing/2014/main" val="3910101289"/>
                  </a:ext>
                </a:extLst>
              </a:tr>
              <a:tr h="370840">
                <a:tc>
                  <a:txBody>
                    <a:bodyPr/>
                    <a:lstStyle/>
                    <a:p>
                      <a:r>
                        <a:rPr lang="fr-FR" dirty="0"/>
                        <a:t>Vrai 1</a:t>
                      </a:r>
                    </a:p>
                  </a:txBody>
                  <a:tcPr/>
                </a:tc>
                <a:tc>
                  <a:txBody>
                    <a:bodyPr/>
                    <a:lstStyle/>
                    <a:p>
                      <a:r>
                        <a:rPr lang="fr-FR" dirty="0"/>
                        <a:t>Faussement Solvable (FP)</a:t>
                      </a:r>
                    </a:p>
                  </a:txBody>
                  <a:tcPr>
                    <a:solidFill>
                      <a:srgbClr val="DD636E"/>
                    </a:solidFill>
                  </a:tcPr>
                </a:tc>
                <a:tc>
                  <a:txBody>
                    <a:bodyPr/>
                    <a:lstStyle/>
                    <a:p>
                      <a:r>
                        <a:rPr lang="fr-FR" dirty="0"/>
                        <a:t>Vraiment Non Solvable (TN)</a:t>
                      </a:r>
                    </a:p>
                  </a:txBody>
                  <a:tcPr>
                    <a:solidFill>
                      <a:srgbClr val="92D050"/>
                    </a:solidFill>
                  </a:tcPr>
                </a:tc>
                <a:extLst>
                  <a:ext uri="{0D108BD9-81ED-4DB2-BD59-A6C34878D82A}">
                    <a16:rowId xmlns:a16="http://schemas.microsoft.com/office/drawing/2014/main" val="3076850724"/>
                  </a:ext>
                </a:extLst>
              </a:tr>
            </a:tbl>
          </a:graphicData>
        </a:graphic>
      </p:graphicFrame>
      <p:pic>
        <p:nvPicPr>
          <p:cNvPr id="4" name="Image 3">
            <a:extLst>
              <a:ext uri="{FF2B5EF4-FFF2-40B4-BE49-F238E27FC236}">
                <a16:creationId xmlns:a16="http://schemas.microsoft.com/office/drawing/2014/main" id="{AF719FEF-ABCB-46E7-AAC6-390679C4A4A3}"/>
              </a:ext>
            </a:extLst>
          </p:cNvPr>
          <p:cNvPicPr>
            <a:picLocks noChangeAspect="1"/>
          </p:cNvPicPr>
          <p:nvPr/>
        </p:nvPicPr>
        <p:blipFill>
          <a:blip r:embed="rId3"/>
          <a:stretch>
            <a:fillRect/>
          </a:stretch>
        </p:blipFill>
        <p:spPr>
          <a:xfrm>
            <a:off x="3486094" y="3262180"/>
            <a:ext cx="2171812" cy="806491"/>
          </a:xfrm>
          <a:prstGeom prst="rect">
            <a:avLst/>
          </a:prstGeom>
        </p:spPr>
      </p:pic>
      <p:sp>
        <p:nvSpPr>
          <p:cNvPr id="6" name="Rectangle : coins arrondis 5">
            <a:extLst>
              <a:ext uri="{FF2B5EF4-FFF2-40B4-BE49-F238E27FC236}">
                <a16:creationId xmlns:a16="http://schemas.microsoft.com/office/drawing/2014/main" id="{9267944C-F302-467E-B346-411DDA3BC0C3}"/>
              </a:ext>
            </a:extLst>
          </p:cNvPr>
          <p:cNvSpPr/>
          <p:nvPr/>
        </p:nvSpPr>
        <p:spPr>
          <a:xfrm>
            <a:off x="4361447" y="3537284"/>
            <a:ext cx="342900" cy="3669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64496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Métriques</a:t>
            </a:r>
          </a:p>
        </p:txBody>
      </p:sp>
      <p:pic>
        <p:nvPicPr>
          <p:cNvPr id="4" name="Image 3">
            <a:extLst>
              <a:ext uri="{FF2B5EF4-FFF2-40B4-BE49-F238E27FC236}">
                <a16:creationId xmlns:a16="http://schemas.microsoft.com/office/drawing/2014/main" id="{F2192E2F-0CE8-42DD-BA02-7A26172C9CB8}"/>
              </a:ext>
            </a:extLst>
          </p:cNvPr>
          <p:cNvPicPr>
            <a:picLocks noChangeAspect="1"/>
          </p:cNvPicPr>
          <p:nvPr/>
        </p:nvPicPr>
        <p:blipFill>
          <a:blip r:embed="rId3"/>
          <a:stretch>
            <a:fillRect/>
          </a:stretch>
        </p:blipFill>
        <p:spPr>
          <a:xfrm>
            <a:off x="0" y="1587863"/>
            <a:ext cx="9144000" cy="1967774"/>
          </a:xfrm>
          <a:prstGeom prst="rect">
            <a:avLst/>
          </a:prstGeom>
        </p:spPr>
      </p:pic>
      <p:sp>
        <p:nvSpPr>
          <p:cNvPr id="5" name="Rectangle : coins arrondis 4">
            <a:extLst>
              <a:ext uri="{FF2B5EF4-FFF2-40B4-BE49-F238E27FC236}">
                <a16:creationId xmlns:a16="http://schemas.microsoft.com/office/drawing/2014/main" id="{A18D7E3D-F819-4DBE-9C9B-0665F8B403DB}"/>
              </a:ext>
            </a:extLst>
          </p:cNvPr>
          <p:cNvSpPr/>
          <p:nvPr/>
        </p:nvSpPr>
        <p:spPr>
          <a:xfrm>
            <a:off x="6617368" y="2406316"/>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40CF239B-B583-4AAF-A66B-CF22DFFBD0EE}"/>
              </a:ext>
            </a:extLst>
          </p:cNvPr>
          <p:cNvSpPr/>
          <p:nvPr/>
        </p:nvSpPr>
        <p:spPr>
          <a:xfrm>
            <a:off x="7956884" y="2402306"/>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23B9D756-2E8D-4546-B5B6-4501D58A9E6F}"/>
              </a:ext>
            </a:extLst>
          </p:cNvPr>
          <p:cNvSpPr/>
          <p:nvPr/>
        </p:nvSpPr>
        <p:spPr>
          <a:xfrm>
            <a:off x="6617368" y="2931695"/>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26CFB27B-2453-4F3F-99D6-222B322594F1}"/>
              </a:ext>
            </a:extLst>
          </p:cNvPr>
          <p:cNvSpPr/>
          <p:nvPr/>
        </p:nvSpPr>
        <p:spPr>
          <a:xfrm>
            <a:off x="7956883" y="3184358"/>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8EBBF256-479A-4F69-805C-CB7EB51C7795}"/>
              </a:ext>
            </a:extLst>
          </p:cNvPr>
          <p:cNvSpPr/>
          <p:nvPr/>
        </p:nvSpPr>
        <p:spPr>
          <a:xfrm>
            <a:off x="2456447" y="2879558"/>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BF9D8BA4-4AB6-4FEE-9EFB-72C4BB7F5FAA}"/>
              </a:ext>
            </a:extLst>
          </p:cNvPr>
          <p:cNvSpPr/>
          <p:nvPr/>
        </p:nvSpPr>
        <p:spPr>
          <a:xfrm>
            <a:off x="6112041" y="1678519"/>
            <a:ext cx="1080309" cy="187711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pic>
        <p:nvPicPr>
          <p:cNvPr id="12" name="Image 11">
            <a:extLst>
              <a:ext uri="{FF2B5EF4-FFF2-40B4-BE49-F238E27FC236}">
                <a16:creationId xmlns:a16="http://schemas.microsoft.com/office/drawing/2014/main" id="{B193E005-8A57-4A1A-A51D-92CFB20D3019}"/>
              </a:ext>
            </a:extLst>
          </p:cNvPr>
          <p:cNvPicPr>
            <a:picLocks noChangeAspect="1"/>
          </p:cNvPicPr>
          <p:nvPr/>
        </p:nvPicPr>
        <p:blipFill>
          <a:blip r:embed="rId4"/>
          <a:stretch>
            <a:fillRect/>
          </a:stretch>
        </p:blipFill>
        <p:spPr>
          <a:xfrm>
            <a:off x="2158876" y="1523946"/>
            <a:ext cx="4826248" cy="2095608"/>
          </a:xfrm>
          <a:prstGeom prst="rect">
            <a:avLst/>
          </a:prstGeom>
        </p:spPr>
      </p:pic>
      <p:sp>
        <p:nvSpPr>
          <p:cNvPr id="13" name="ZoneTexte 12">
            <a:extLst>
              <a:ext uri="{FF2B5EF4-FFF2-40B4-BE49-F238E27FC236}">
                <a16:creationId xmlns:a16="http://schemas.microsoft.com/office/drawing/2014/main" id="{F2AF9AFB-ED4D-40FD-9E22-E56FA8D5229A}"/>
              </a:ext>
            </a:extLst>
          </p:cNvPr>
          <p:cNvSpPr txBox="1"/>
          <p:nvPr/>
        </p:nvSpPr>
        <p:spPr>
          <a:xfrm>
            <a:off x="3801597" y="4253243"/>
            <a:ext cx="1540806" cy="523220"/>
          </a:xfrm>
          <a:prstGeom prst="rect">
            <a:avLst/>
          </a:prstGeom>
          <a:noFill/>
        </p:spPr>
        <p:txBody>
          <a:bodyPr wrap="none" rtlCol="0">
            <a:spAutoFit/>
          </a:bodyPr>
          <a:lstStyle/>
          <a:p>
            <a:pPr algn="ctr"/>
            <a:r>
              <a:rPr lang="fr-FR" dirty="0"/>
              <a:t>AUC</a:t>
            </a:r>
          </a:p>
          <a:p>
            <a:pPr algn="ctr"/>
            <a:r>
              <a:rPr lang="fr-FR" dirty="0"/>
              <a:t>62.000 -&gt; 62.150</a:t>
            </a:r>
          </a:p>
        </p:txBody>
      </p:sp>
    </p:spTree>
    <p:extLst>
      <p:ext uri="{BB962C8B-B14F-4D97-AF65-F5344CB8AC3E}">
        <p14:creationId xmlns:p14="http://schemas.microsoft.com/office/powerpoint/2010/main" val="309904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Importance des variables</a:t>
            </a:r>
          </a:p>
        </p:txBody>
      </p:sp>
      <p:pic>
        <p:nvPicPr>
          <p:cNvPr id="3076" name="Picture 4">
            <a:extLst>
              <a:ext uri="{FF2B5EF4-FFF2-40B4-BE49-F238E27FC236}">
                <a16:creationId xmlns:a16="http://schemas.microsoft.com/office/drawing/2014/main" id="{EA145C01-99F6-425F-9584-78EE2B6C7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953" y="880845"/>
            <a:ext cx="3370095" cy="422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22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Explication des Prédictions</a:t>
            </a:r>
          </a:p>
        </p:txBody>
      </p:sp>
      <p:pic>
        <p:nvPicPr>
          <p:cNvPr id="5122" name="Picture 2">
            <a:extLst>
              <a:ext uri="{FF2B5EF4-FFF2-40B4-BE49-F238E27FC236}">
                <a16:creationId xmlns:a16="http://schemas.microsoft.com/office/drawing/2014/main" id="{1B1EAC62-8D2A-49B6-8D16-7CBB5800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376" y="1008811"/>
            <a:ext cx="5365249" cy="41124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 coins arrondis 1">
            <a:extLst>
              <a:ext uri="{FF2B5EF4-FFF2-40B4-BE49-F238E27FC236}">
                <a16:creationId xmlns:a16="http://schemas.microsoft.com/office/drawing/2014/main" id="{0DEC8137-1E03-4007-8E8F-E1B79B1D39FB}"/>
              </a:ext>
            </a:extLst>
          </p:cNvPr>
          <p:cNvSpPr/>
          <p:nvPr/>
        </p:nvSpPr>
        <p:spPr>
          <a:xfrm>
            <a:off x="2995863" y="1155032"/>
            <a:ext cx="3820026" cy="228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47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Explication des Prédictions</a:t>
            </a:r>
          </a:p>
        </p:txBody>
      </p:sp>
      <p:pic>
        <p:nvPicPr>
          <p:cNvPr id="4" name="Image 3">
            <a:extLst>
              <a:ext uri="{FF2B5EF4-FFF2-40B4-BE49-F238E27FC236}">
                <a16:creationId xmlns:a16="http://schemas.microsoft.com/office/drawing/2014/main" id="{B30D27EB-323B-42BE-8CE2-2D11AEB82AAD}"/>
              </a:ext>
            </a:extLst>
          </p:cNvPr>
          <p:cNvPicPr>
            <a:picLocks noChangeAspect="1"/>
          </p:cNvPicPr>
          <p:nvPr/>
        </p:nvPicPr>
        <p:blipFill>
          <a:blip r:embed="rId3"/>
          <a:stretch>
            <a:fillRect/>
          </a:stretch>
        </p:blipFill>
        <p:spPr>
          <a:xfrm>
            <a:off x="0" y="923138"/>
            <a:ext cx="9144000" cy="1131903"/>
          </a:xfrm>
          <a:prstGeom prst="rect">
            <a:avLst/>
          </a:prstGeom>
        </p:spPr>
      </p:pic>
      <p:pic>
        <p:nvPicPr>
          <p:cNvPr id="6" name="Image 5">
            <a:extLst>
              <a:ext uri="{FF2B5EF4-FFF2-40B4-BE49-F238E27FC236}">
                <a16:creationId xmlns:a16="http://schemas.microsoft.com/office/drawing/2014/main" id="{3D8A9665-7483-4150-8FAC-8BD9B073CBEB}"/>
              </a:ext>
            </a:extLst>
          </p:cNvPr>
          <p:cNvPicPr>
            <a:picLocks noChangeAspect="1"/>
          </p:cNvPicPr>
          <p:nvPr/>
        </p:nvPicPr>
        <p:blipFill>
          <a:blip r:embed="rId4"/>
          <a:stretch>
            <a:fillRect/>
          </a:stretch>
        </p:blipFill>
        <p:spPr>
          <a:xfrm>
            <a:off x="0" y="2978179"/>
            <a:ext cx="9144000" cy="1242183"/>
          </a:xfrm>
          <a:prstGeom prst="rect">
            <a:avLst/>
          </a:prstGeom>
        </p:spPr>
      </p:pic>
    </p:spTree>
    <p:extLst>
      <p:ext uri="{BB962C8B-B14F-4D97-AF65-F5344CB8AC3E}">
        <p14:creationId xmlns:p14="http://schemas.microsoft.com/office/powerpoint/2010/main" val="190532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3"/>
          <p:cNvSpPr txBox="1">
            <a:spLocks noGrp="1"/>
          </p:cNvSpPr>
          <p:nvPr>
            <p:ph type="title"/>
          </p:nvPr>
        </p:nvSpPr>
        <p:spPr>
          <a:xfrm>
            <a:off x="2929400" y="1590000"/>
            <a:ext cx="5277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8800" dirty="0"/>
              <a:t>Conclusion</a:t>
            </a:r>
            <a:endParaRPr sz="8800" dirty="0"/>
          </a:p>
        </p:txBody>
      </p:sp>
      <p:grpSp>
        <p:nvGrpSpPr>
          <p:cNvPr id="6" name="Groupe 5">
            <a:extLst>
              <a:ext uri="{FF2B5EF4-FFF2-40B4-BE49-F238E27FC236}">
                <a16:creationId xmlns:a16="http://schemas.microsoft.com/office/drawing/2014/main" id="{556A4D76-FA31-45A8-891A-858CD9F150C1}"/>
              </a:ext>
            </a:extLst>
          </p:cNvPr>
          <p:cNvGrpSpPr/>
          <p:nvPr/>
        </p:nvGrpSpPr>
        <p:grpSpPr>
          <a:xfrm>
            <a:off x="937000" y="2044050"/>
            <a:ext cx="1055400" cy="1055400"/>
            <a:chOff x="877800" y="1744475"/>
            <a:chExt cx="1055400" cy="1055400"/>
          </a:xfrm>
        </p:grpSpPr>
        <p:sp>
          <p:nvSpPr>
            <p:cNvPr id="4" name="Google Shape;174;p28">
              <a:extLst>
                <a:ext uri="{FF2B5EF4-FFF2-40B4-BE49-F238E27FC236}">
                  <a16:creationId xmlns:a16="http://schemas.microsoft.com/office/drawing/2014/main" id="{2B22F535-F5C1-412D-9F22-EC2D6ACBFE9B}"/>
                </a:ext>
              </a:extLst>
            </p:cNvPr>
            <p:cNvSpPr/>
            <p:nvPr/>
          </p:nvSpPr>
          <p:spPr>
            <a:xfrm>
              <a:off x="877800" y="1744475"/>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179;p28">
              <a:extLst>
                <a:ext uri="{FF2B5EF4-FFF2-40B4-BE49-F238E27FC236}">
                  <a16:creationId xmlns:a16="http://schemas.microsoft.com/office/drawing/2014/main" id="{5411239D-E34C-49A7-B236-6448FF70C732}"/>
                </a:ext>
              </a:extLst>
            </p:cNvPr>
            <p:cNvSpPr txBox="1">
              <a:spLocks/>
            </p:cNvSpPr>
            <p:nvPr/>
          </p:nvSpPr>
          <p:spPr>
            <a:xfrm>
              <a:off x="950400" y="2023325"/>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06</a:t>
              </a:r>
            </a:p>
          </p:txBody>
        </p:sp>
      </p:grpSp>
    </p:spTree>
    <p:extLst>
      <p:ext uri="{BB962C8B-B14F-4D97-AF65-F5344CB8AC3E}">
        <p14:creationId xmlns:p14="http://schemas.microsoft.com/office/powerpoint/2010/main" val="263533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10" name="Google Shape;872;p47">
            <a:extLst>
              <a:ext uri="{FF2B5EF4-FFF2-40B4-BE49-F238E27FC236}">
                <a16:creationId xmlns:a16="http://schemas.microsoft.com/office/drawing/2014/main" id="{BFF7B2B6-61E6-4845-AF1C-EF78CB1C22F4}"/>
              </a:ext>
            </a:extLst>
          </p:cNvPr>
          <p:cNvSpPr txBox="1">
            <a:spLocks noGrp="1"/>
          </p:cNvSpPr>
          <p:nvPr>
            <p:ph type="body" idx="1"/>
          </p:nvPr>
        </p:nvSpPr>
        <p:spPr>
          <a:xfrm>
            <a:off x="1236992" y="1850204"/>
            <a:ext cx="3912900" cy="19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Avez-vous des questions ? </a:t>
            </a:r>
            <a:endParaRPr dirty="0"/>
          </a:p>
        </p:txBody>
      </p:sp>
      <p:sp>
        <p:nvSpPr>
          <p:cNvPr id="11" name="Google Shape;873;p47">
            <a:extLst>
              <a:ext uri="{FF2B5EF4-FFF2-40B4-BE49-F238E27FC236}">
                <a16:creationId xmlns:a16="http://schemas.microsoft.com/office/drawing/2014/main" id="{D2B7A117-FC97-4622-8431-5B637A8CB7E4}"/>
              </a:ext>
            </a:extLst>
          </p:cNvPr>
          <p:cNvSpPr txBox="1">
            <a:spLocks noGrp="1"/>
          </p:cNvSpPr>
          <p:nvPr>
            <p:ph type="title"/>
          </p:nvPr>
        </p:nvSpPr>
        <p:spPr>
          <a:xfrm>
            <a:off x="1105775" y="989346"/>
            <a:ext cx="5240700" cy="9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Merci !</a:t>
            </a:r>
            <a:endParaRPr dirty="0"/>
          </a:p>
        </p:txBody>
      </p:sp>
    </p:spTree>
    <p:extLst>
      <p:ext uri="{BB962C8B-B14F-4D97-AF65-F5344CB8AC3E}">
        <p14:creationId xmlns:p14="http://schemas.microsoft.com/office/powerpoint/2010/main" val="142341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 name="Google Shape;210;p30"/>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 est “Prêt à dépenser” ?</a:t>
            </a:r>
            <a:endParaRPr dirty="0"/>
          </a:p>
        </p:txBody>
      </p:sp>
      <p:pic>
        <p:nvPicPr>
          <p:cNvPr id="90" name="Image 89">
            <a:extLst>
              <a:ext uri="{FF2B5EF4-FFF2-40B4-BE49-F238E27FC236}">
                <a16:creationId xmlns:a16="http://schemas.microsoft.com/office/drawing/2014/main" id="{36917461-5267-46F1-AEAB-B2A75E2742EB}"/>
              </a:ext>
            </a:extLst>
          </p:cNvPr>
          <p:cNvPicPr>
            <a:picLocks noChangeAspect="1"/>
          </p:cNvPicPr>
          <p:nvPr/>
        </p:nvPicPr>
        <p:blipFill>
          <a:blip r:embed="rId3"/>
          <a:stretch>
            <a:fillRect/>
          </a:stretch>
        </p:blipFill>
        <p:spPr>
          <a:xfrm>
            <a:off x="4467801" y="1324159"/>
            <a:ext cx="953522" cy="953522"/>
          </a:xfrm>
          <a:prstGeom prst="rect">
            <a:avLst/>
          </a:prstGeom>
        </p:spPr>
      </p:pic>
      <p:grpSp>
        <p:nvGrpSpPr>
          <p:cNvPr id="211" name="Google Shape;211;p30"/>
          <p:cNvGrpSpPr/>
          <p:nvPr/>
        </p:nvGrpSpPr>
        <p:grpSpPr>
          <a:xfrm>
            <a:off x="3826519" y="2020795"/>
            <a:ext cx="4681914" cy="2484505"/>
            <a:chOff x="238116" y="2711705"/>
            <a:chExt cx="4444996" cy="2358781"/>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394116" y="3998886"/>
              <a:ext cx="317404" cy="21236"/>
            </a:xfrm>
            <a:custGeom>
              <a:avLst/>
              <a:gdLst/>
              <a:ahLst/>
              <a:cxnLst/>
              <a:rect l="l" t="t" r="r" b="b"/>
              <a:pathLst>
                <a:path w="20402" h="1365" extrusionOk="0">
                  <a:moveTo>
                    <a:pt x="672" y="0"/>
                  </a:moveTo>
                  <a:cubicBezTo>
                    <a:pt x="300" y="6"/>
                    <a:pt x="0" y="310"/>
                    <a:pt x="0" y="683"/>
                  </a:cubicBezTo>
                  <a:cubicBezTo>
                    <a:pt x="0" y="1055"/>
                    <a:pt x="300" y="1359"/>
                    <a:pt x="672" y="1365"/>
                  </a:cubicBezTo>
                  <a:lnTo>
                    <a:pt x="19731" y="1365"/>
                  </a:lnTo>
                  <a:cubicBezTo>
                    <a:pt x="20103" y="1359"/>
                    <a:pt x="20401" y="1055"/>
                    <a:pt x="20401" y="683"/>
                  </a:cubicBezTo>
                  <a:cubicBezTo>
                    <a:pt x="20401" y="310"/>
                    <a:pt x="20103" y="6"/>
                    <a:pt x="19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404244" y="4180971"/>
              <a:ext cx="317746" cy="21236"/>
            </a:xfrm>
            <a:custGeom>
              <a:avLst/>
              <a:gdLst/>
              <a:ahLst/>
              <a:cxnLst/>
              <a:rect l="l" t="t" r="r" b="b"/>
              <a:pathLst>
                <a:path w="20424" h="1365" extrusionOk="0">
                  <a:moveTo>
                    <a:pt x="683" y="0"/>
                  </a:moveTo>
                  <a:cubicBezTo>
                    <a:pt x="307" y="0"/>
                    <a:pt x="1" y="306"/>
                    <a:pt x="1" y="683"/>
                  </a:cubicBezTo>
                  <a:cubicBezTo>
                    <a:pt x="1" y="1059"/>
                    <a:pt x="307" y="1365"/>
                    <a:pt x="683" y="1365"/>
                  </a:cubicBezTo>
                  <a:lnTo>
                    <a:pt x="19742" y="1365"/>
                  </a:lnTo>
                  <a:cubicBezTo>
                    <a:pt x="20118" y="1365"/>
                    <a:pt x="20424" y="1059"/>
                    <a:pt x="20424" y="683"/>
                  </a:cubicBezTo>
                  <a:cubicBezTo>
                    <a:pt x="20424" y="306"/>
                    <a:pt x="20118" y="0"/>
                    <a:pt x="19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411011" y="4363025"/>
              <a:ext cx="317404" cy="21252"/>
            </a:xfrm>
            <a:custGeom>
              <a:avLst/>
              <a:gdLst/>
              <a:ahLst/>
              <a:cxnLst/>
              <a:rect l="l" t="t" r="r" b="b"/>
              <a:pathLst>
                <a:path w="20402" h="1366" extrusionOk="0">
                  <a:moveTo>
                    <a:pt x="671" y="1"/>
                  </a:moveTo>
                  <a:cubicBezTo>
                    <a:pt x="299" y="8"/>
                    <a:pt x="0" y="311"/>
                    <a:pt x="0" y="683"/>
                  </a:cubicBezTo>
                  <a:cubicBezTo>
                    <a:pt x="0" y="1057"/>
                    <a:pt x="299" y="1359"/>
                    <a:pt x="671" y="1365"/>
                  </a:cubicBezTo>
                  <a:lnTo>
                    <a:pt x="19731" y="1365"/>
                  </a:lnTo>
                  <a:cubicBezTo>
                    <a:pt x="20103" y="1359"/>
                    <a:pt x="20402" y="1057"/>
                    <a:pt x="20402" y="683"/>
                  </a:cubicBezTo>
                  <a:cubicBezTo>
                    <a:pt x="20402" y="311"/>
                    <a:pt x="20103" y="8"/>
                    <a:pt x="19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428467" y="4545110"/>
              <a:ext cx="317420" cy="21252"/>
            </a:xfrm>
            <a:custGeom>
              <a:avLst/>
              <a:gdLst/>
              <a:ahLst/>
              <a:cxnLst/>
              <a:rect l="l" t="t" r="r" b="b"/>
              <a:pathLst>
                <a:path w="20403" h="1366" extrusionOk="0">
                  <a:moveTo>
                    <a:pt x="673" y="1"/>
                  </a:moveTo>
                  <a:cubicBezTo>
                    <a:pt x="301" y="8"/>
                    <a:pt x="1" y="311"/>
                    <a:pt x="1" y="683"/>
                  </a:cubicBezTo>
                  <a:cubicBezTo>
                    <a:pt x="1" y="1055"/>
                    <a:pt x="301" y="1359"/>
                    <a:pt x="673" y="1365"/>
                  </a:cubicBezTo>
                  <a:lnTo>
                    <a:pt x="19732" y="1365"/>
                  </a:lnTo>
                  <a:cubicBezTo>
                    <a:pt x="20104" y="1359"/>
                    <a:pt x="20402" y="1055"/>
                    <a:pt x="20402" y="683"/>
                  </a:cubicBezTo>
                  <a:cubicBezTo>
                    <a:pt x="20402" y="311"/>
                    <a:pt x="20104" y="8"/>
                    <a:pt x="19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38439" y="4727195"/>
              <a:ext cx="317404" cy="21252"/>
            </a:xfrm>
            <a:custGeom>
              <a:avLst/>
              <a:gdLst/>
              <a:ahLst/>
              <a:cxnLst/>
              <a:rect l="l" t="t" r="r" b="b"/>
              <a:pathLst>
                <a:path w="20402" h="1366" extrusionOk="0">
                  <a:moveTo>
                    <a:pt x="671" y="1"/>
                  </a:moveTo>
                  <a:cubicBezTo>
                    <a:pt x="298" y="7"/>
                    <a:pt x="0" y="311"/>
                    <a:pt x="0" y="683"/>
                  </a:cubicBezTo>
                  <a:cubicBezTo>
                    <a:pt x="0" y="1055"/>
                    <a:pt x="298" y="1359"/>
                    <a:pt x="671" y="1365"/>
                  </a:cubicBezTo>
                  <a:lnTo>
                    <a:pt x="19729" y="1365"/>
                  </a:lnTo>
                  <a:cubicBezTo>
                    <a:pt x="20101" y="1359"/>
                    <a:pt x="20401" y="1055"/>
                    <a:pt x="20401" y="683"/>
                  </a:cubicBezTo>
                  <a:cubicBezTo>
                    <a:pt x="20401" y="311"/>
                    <a:pt x="20101" y="7"/>
                    <a:pt x="19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676671" y="3817765"/>
              <a:ext cx="102057" cy="1109125"/>
            </a:xfrm>
            <a:custGeom>
              <a:avLst/>
              <a:gdLst/>
              <a:ahLst/>
              <a:cxnLst/>
              <a:rect l="l" t="t" r="r" b="b"/>
              <a:pathLst>
                <a:path w="6560" h="71292" extrusionOk="0">
                  <a:moveTo>
                    <a:pt x="714" y="0"/>
                  </a:moveTo>
                  <a:cubicBezTo>
                    <a:pt x="697" y="0"/>
                    <a:pt x="680" y="1"/>
                    <a:pt x="664" y="2"/>
                  </a:cubicBezTo>
                  <a:cubicBezTo>
                    <a:pt x="284" y="31"/>
                    <a:pt x="0" y="364"/>
                    <a:pt x="34" y="742"/>
                  </a:cubicBezTo>
                  <a:lnTo>
                    <a:pt x="5172" y="70660"/>
                  </a:lnTo>
                  <a:cubicBezTo>
                    <a:pt x="5198" y="71015"/>
                    <a:pt x="5495" y="71292"/>
                    <a:pt x="5852" y="71292"/>
                  </a:cubicBezTo>
                  <a:cubicBezTo>
                    <a:pt x="5869" y="71292"/>
                    <a:pt x="5886" y="71292"/>
                    <a:pt x="5902" y="71290"/>
                  </a:cubicBezTo>
                  <a:cubicBezTo>
                    <a:pt x="6279" y="71263"/>
                    <a:pt x="6560" y="70936"/>
                    <a:pt x="6532" y="70560"/>
                  </a:cubicBezTo>
                  <a:lnTo>
                    <a:pt x="1394" y="642"/>
                  </a:lnTo>
                  <a:cubicBezTo>
                    <a:pt x="1373" y="280"/>
                    <a:pt x="1072" y="0"/>
                    <a:pt x="7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1380161" y="3817765"/>
              <a:ext cx="102073" cy="1109125"/>
            </a:xfrm>
            <a:custGeom>
              <a:avLst/>
              <a:gdLst/>
              <a:ahLst/>
              <a:cxnLst/>
              <a:rect l="l" t="t" r="r" b="b"/>
              <a:pathLst>
                <a:path w="6561" h="71292" extrusionOk="0">
                  <a:moveTo>
                    <a:pt x="713" y="0"/>
                  </a:moveTo>
                  <a:cubicBezTo>
                    <a:pt x="696" y="0"/>
                    <a:pt x="679" y="1"/>
                    <a:pt x="663" y="2"/>
                  </a:cubicBezTo>
                  <a:cubicBezTo>
                    <a:pt x="283" y="31"/>
                    <a:pt x="1" y="364"/>
                    <a:pt x="34" y="742"/>
                  </a:cubicBezTo>
                  <a:lnTo>
                    <a:pt x="5173" y="70660"/>
                  </a:lnTo>
                  <a:cubicBezTo>
                    <a:pt x="5199" y="71015"/>
                    <a:pt x="5494" y="71292"/>
                    <a:pt x="5852" y="71292"/>
                  </a:cubicBezTo>
                  <a:cubicBezTo>
                    <a:pt x="5868" y="71292"/>
                    <a:pt x="5885" y="71292"/>
                    <a:pt x="5903" y="71290"/>
                  </a:cubicBezTo>
                  <a:cubicBezTo>
                    <a:pt x="6278" y="71263"/>
                    <a:pt x="6560" y="70936"/>
                    <a:pt x="6533" y="70560"/>
                  </a:cubicBezTo>
                  <a:lnTo>
                    <a:pt x="1394" y="642"/>
                  </a:lnTo>
                  <a:cubicBezTo>
                    <a:pt x="1372" y="280"/>
                    <a:pt x="1071"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199911" y="3817921"/>
              <a:ext cx="499396" cy="1108970"/>
            </a:xfrm>
            <a:custGeom>
              <a:avLst/>
              <a:gdLst/>
              <a:ahLst/>
              <a:cxnLst/>
              <a:rect l="l" t="t" r="r" b="b"/>
              <a:pathLst>
                <a:path w="32100" h="71282" extrusionOk="0">
                  <a:moveTo>
                    <a:pt x="12160" y="1"/>
                  </a:moveTo>
                  <a:cubicBezTo>
                    <a:pt x="11826" y="1"/>
                    <a:pt x="11542" y="243"/>
                    <a:pt x="11487" y="573"/>
                  </a:cubicBezTo>
                  <a:lnTo>
                    <a:pt x="61" y="70490"/>
                  </a:lnTo>
                  <a:cubicBezTo>
                    <a:pt x="0" y="70862"/>
                    <a:pt x="252" y="71212"/>
                    <a:pt x="623" y="71273"/>
                  </a:cubicBezTo>
                  <a:cubicBezTo>
                    <a:pt x="658" y="71278"/>
                    <a:pt x="693" y="71281"/>
                    <a:pt x="728" y="71281"/>
                  </a:cubicBezTo>
                  <a:cubicBezTo>
                    <a:pt x="1057" y="71281"/>
                    <a:pt x="1351" y="71046"/>
                    <a:pt x="1406" y="70710"/>
                  </a:cubicBezTo>
                  <a:lnTo>
                    <a:pt x="12740" y="1365"/>
                  </a:lnTo>
                  <a:lnTo>
                    <a:pt x="30557" y="1365"/>
                  </a:lnTo>
                  <a:lnTo>
                    <a:pt x="19260" y="70490"/>
                  </a:lnTo>
                  <a:cubicBezTo>
                    <a:pt x="19199" y="70862"/>
                    <a:pt x="19451" y="71212"/>
                    <a:pt x="19823" y="71273"/>
                  </a:cubicBezTo>
                  <a:cubicBezTo>
                    <a:pt x="19860" y="71279"/>
                    <a:pt x="19897" y="71282"/>
                    <a:pt x="19935" y="71282"/>
                  </a:cubicBezTo>
                  <a:cubicBezTo>
                    <a:pt x="20268" y="71282"/>
                    <a:pt x="20552" y="71040"/>
                    <a:pt x="20607" y="70710"/>
                  </a:cubicBezTo>
                  <a:lnTo>
                    <a:pt x="32031" y="793"/>
                  </a:lnTo>
                  <a:cubicBezTo>
                    <a:pt x="32099" y="378"/>
                    <a:pt x="31779" y="1"/>
                    <a:pt x="3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1349061" y="3998886"/>
              <a:ext cx="319598" cy="21236"/>
            </a:xfrm>
            <a:custGeom>
              <a:avLst/>
              <a:gdLst/>
              <a:ahLst/>
              <a:cxnLst/>
              <a:rect l="l" t="t" r="r" b="b"/>
              <a:pathLst>
                <a:path w="20543" h="1365" extrusionOk="0">
                  <a:moveTo>
                    <a:pt x="672" y="0"/>
                  </a:moveTo>
                  <a:cubicBezTo>
                    <a:pt x="299" y="6"/>
                    <a:pt x="1" y="310"/>
                    <a:pt x="1" y="683"/>
                  </a:cubicBezTo>
                  <a:cubicBezTo>
                    <a:pt x="1" y="1055"/>
                    <a:pt x="299" y="1359"/>
                    <a:pt x="672" y="1365"/>
                  </a:cubicBezTo>
                  <a:lnTo>
                    <a:pt x="19872" y="1365"/>
                  </a:lnTo>
                  <a:cubicBezTo>
                    <a:pt x="20244" y="1359"/>
                    <a:pt x="20543" y="1055"/>
                    <a:pt x="20543" y="683"/>
                  </a:cubicBezTo>
                  <a:cubicBezTo>
                    <a:pt x="20543" y="310"/>
                    <a:pt x="20244" y="6"/>
                    <a:pt x="19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1321602" y="4180971"/>
              <a:ext cx="316688" cy="21236"/>
            </a:xfrm>
            <a:custGeom>
              <a:avLst/>
              <a:gdLst/>
              <a:ahLst/>
              <a:cxnLst/>
              <a:rect l="l" t="t" r="r" b="b"/>
              <a:pathLst>
                <a:path w="20356" h="1365" extrusionOk="0">
                  <a:moveTo>
                    <a:pt x="683" y="0"/>
                  </a:moveTo>
                  <a:cubicBezTo>
                    <a:pt x="305" y="0"/>
                    <a:pt x="0" y="306"/>
                    <a:pt x="0" y="683"/>
                  </a:cubicBezTo>
                  <a:cubicBezTo>
                    <a:pt x="0" y="1059"/>
                    <a:pt x="305" y="1365"/>
                    <a:pt x="683" y="1365"/>
                  </a:cubicBezTo>
                  <a:lnTo>
                    <a:pt x="19673" y="1365"/>
                  </a:lnTo>
                  <a:cubicBezTo>
                    <a:pt x="20050" y="1365"/>
                    <a:pt x="20355" y="1059"/>
                    <a:pt x="20355" y="683"/>
                  </a:cubicBezTo>
                  <a:cubicBezTo>
                    <a:pt x="20355" y="306"/>
                    <a:pt x="20050" y="0"/>
                    <a:pt x="19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1293754" y="4363025"/>
              <a:ext cx="313826" cy="21252"/>
            </a:xfrm>
            <a:custGeom>
              <a:avLst/>
              <a:gdLst/>
              <a:ahLst/>
              <a:cxnLst/>
              <a:rect l="l" t="t" r="r" b="b"/>
              <a:pathLst>
                <a:path w="20172" h="1366" extrusionOk="0">
                  <a:moveTo>
                    <a:pt x="672" y="1"/>
                  </a:moveTo>
                  <a:cubicBezTo>
                    <a:pt x="300" y="8"/>
                    <a:pt x="0" y="311"/>
                    <a:pt x="0" y="683"/>
                  </a:cubicBezTo>
                  <a:cubicBezTo>
                    <a:pt x="0" y="1057"/>
                    <a:pt x="300" y="1359"/>
                    <a:pt x="672" y="1365"/>
                  </a:cubicBezTo>
                  <a:lnTo>
                    <a:pt x="19501" y="1365"/>
                  </a:lnTo>
                  <a:cubicBezTo>
                    <a:pt x="19873" y="1359"/>
                    <a:pt x="20171" y="1057"/>
                    <a:pt x="20171" y="683"/>
                  </a:cubicBezTo>
                  <a:cubicBezTo>
                    <a:pt x="20171" y="311"/>
                    <a:pt x="19873" y="8"/>
                    <a:pt x="19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265875" y="4545110"/>
              <a:ext cx="311166" cy="21252"/>
            </a:xfrm>
            <a:custGeom>
              <a:avLst/>
              <a:gdLst/>
              <a:ahLst/>
              <a:cxnLst/>
              <a:rect l="l" t="t" r="r" b="b"/>
              <a:pathLst>
                <a:path w="20001" h="1366" extrusionOk="0">
                  <a:moveTo>
                    <a:pt x="671" y="1"/>
                  </a:moveTo>
                  <a:cubicBezTo>
                    <a:pt x="299" y="8"/>
                    <a:pt x="1" y="311"/>
                    <a:pt x="1" y="683"/>
                  </a:cubicBezTo>
                  <a:cubicBezTo>
                    <a:pt x="1" y="1055"/>
                    <a:pt x="299" y="1359"/>
                    <a:pt x="671" y="1365"/>
                  </a:cubicBezTo>
                  <a:lnTo>
                    <a:pt x="19329" y="1365"/>
                  </a:lnTo>
                  <a:cubicBezTo>
                    <a:pt x="19701" y="1359"/>
                    <a:pt x="20001" y="1055"/>
                    <a:pt x="20001" y="683"/>
                  </a:cubicBezTo>
                  <a:cubicBezTo>
                    <a:pt x="20001" y="311"/>
                    <a:pt x="19701" y="8"/>
                    <a:pt x="19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236052" y="4727195"/>
              <a:ext cx="310434" cy="21252"/>
            </a:xfrm>
            <a:custGeom>
              <a:avLst/>
              <a:gdLst/>
              <a:ahLst/>
              <a:cxnLst/>
              <a:rect l="l" t="t" r="r" b="b"/>
              <a:pathLst>
                <a:path w="19954" h="1366" extrusionOk="0">
                  <a:moveTo>
                    <a:pt x="671" y="1"/>
                  </a:moveTo>
                  <a:cubicBezTo>
                    <a:pt x="299" y="7"/>
                    <a:pt x="0" y="311"/>
                    <a:pt x="0" y="683"/>
                  </a:cubicBezTo>
                  <a:cubicBezTo>
                    <a:pt x="0" y="1055"/>
                    <a:pt x="299" y="1359"/>
                    <a:pt x="671" y="1365"/>
                  </a:cubicBezTo>
                  <a:lnTo>
                    <a:pt x="19283" y="1365"/>
                  </a:lnTo>
                  <a:cubicBezTo>
                    <a:pt x="19655" y="1359"/>
                    <a:pt x="19954" y="1055"/>
                    <a:pt x="19954" y="683"/>
                  </a:cubicBezTo>
                  <a:cubicBezTo>
                    <a:pt x="19954" y="311"/>
                    <a:pt x="19655" y="7"/>
                    <a:pt x="19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336288" y="3477010"/>
              <a:ext cx="387864" cy="580435"/>
            </a:xfrm>
            <a:custGeom>
              <a:avLst/>
              <a:gdLst/>
              <a:ahLst/>
              <a:cxnLst/>
              <a:rect l="l" t="t" r="r" b="b"/>
              <a:pathLst>
                <a:path w="24931" h="37309" extrusionOk="0">
                  <a:moveTo>
                    <a:pt x="21788" y="1"/>
                  </a:moveTo>
                  <a:lnTo>
                    <a:pt x="15543" y="1913"/>
                  </a:lnTo>
                  <a:lnTo>
                    <a:pt x="12842" y="17562"/>
                  </a:lnTo>
                  <a:lnTo>
                    <a:pt x="1" y="32117"/>
                  </a:lnTo>
                  <a:lnTo>
                    <a:pt x="3249" y="37308"/>
                  </a:lnTo>
                  <a:lnTo>
                    <a:pt x="23252" y="18831"/>
                  </a:lnTo>
                  <a:cubicBezTo>
                    <a:pt x="24381" y="17757"/>
                    <a:pt x="24931" y="16221"/>
                    <a:pt x="24772" y="14672"/>
                  </a:cubicBezTo>
                  <a:cubicBezTo>
                    <a:pt x="24036" y="7531"/>
                    <a:pt x="21788" y="1"/>
                    <a:pt x="21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281402" y="3985304"/>
              <a:ext cx="105449" cy="172642"/>
            </a:xfrm>
            <a:custGeom>
              <a:avLst/>
              <a:gdLst/>
              <a:ahLst/>
              <a:cxnLst/>
              <a:rect l="l" t="t" r="r" b="b"/>
              <a:pathLst>
                <a:path w="6778" h="11097" extrusionOk="0">
                  <a:moveTo>
                    <a:pt x="3891" y="0"/>
                  </a:moveTo>
                  <a:lnTo>
                    <a:pt x="573" y="1383"/>
                  </a:lnTo>
                  <a:cubicBezTo>
                    <a:pt x="134" y="1658"/>
                    <a:pt x="1" y="2238"/>
                    <a:pt x="276" y="2677"/>
                  </a:cubicBezTo>
                  <a:lnTo>
                    <a:pt x="5320" y="10726"/>
                  </a:lnTo>
                  <a:cubicBezTo>
                    <a:pt x="5470" y="10965"/>
                    <a:pt x="5727" y="11096"/>
                    <a:pt x="5991" y="11096"/>
                  </a:cubicBezTo>
                  <a:cubicBezTo>
                    <a:pt x="6135" y="11096"/>
                    <a:pt x="6280" y="11057"/>
                    <a:pt x="6411" y="10976"/>
                  </a:cubicBezTo>
                  <a:cubicBezTo>
                    <a:pt x="6620" y="10845"/>
                    <a:pt x="6756" y="10625"/>
                    <a:pt x="6777" y="10380"/>
                  </a:cubicBezTo>
                  <a:lnTo>
                    <a:pt x="6411" y="4021"/>
                  </a:lnTo>
                  <a:lnTo>
                    <a:pt x="3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461464" y="3492240"/>
              <a:ext cx="180669" cy="624011"/>
            </a:xfrm>
            <a:custGeom>
              <a:avLst/>
              <a:gdLst/>
              <a:ahLst/>
              <a:cxnLst/>
              <a:rect l="l" t="t" r="r" b="b"/>
              <a:pathLst>
                <a:path w="11613" h="40110" extrusionOk="0">
                  <a:moveTo>
                    <a:pt x="10155" y="1"/>
                  </a:moveTo>
                  <a:lnTo>
                    <a:pt x="0" y="1346"/>
                  </a:lnTo>
                  <a:lnTo>
                    <a:pt x="2145" y="19653"/>
                  </a:lnTo>
                  <a:lnTo>
                    <a:pt x="940" y="40109"/>
                  </a:lnTo>
                  <a:lnTo>
                    <a:pt x="7497" y="40109"/>
                  </a:lnTo>
                  <a:lnTo>
                    <a:pt x="11465" y="19685"/>
                  </a:lnTo>
                  <a:cubicBezTo>
                    <a:pt x="11580" y="19096"/>
                    <a:pt x="11613" y="18492"/>
                    <a:pt x="11567" y="17892"/>
                  </a:cubicBezTo>
                  <a:lnTo>
                    <a:pt x="101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477037" y="4116034"/>
              <a:ext cx="174695" cy="69791"/>
            </a:xfrm>
            <a:custGeom>
              <a:avLst/>
              <a:gdLst/>
              <a:ahLst/>
              <a:cxnLst/>
              <a:rect l="l" t="t" r="r" b="b"/>
              <a:pathLst>
                <a:path w="11229" h="4486" extrusionOk="0">
                  <a:moveTo>
                    <a:pt x="590" y="0"/>
                  </a:moveTo>
                  <a:lnTo>
                    <a:pt x="0" y="3547"/>
                  </a:lnTo>
                  <a:cubicBezTo>
                    <a:pt x="0" y="4064"/>
                    <a:pt x="420" y="4486"/>
                    <a:pt x="939" y="4486"/>
                  </a:cubicBezTo>
                  <a:lnTo>
                    <a:pt x="10438" y="4486"/>
                  </a:lnTo>
                  <a:cubicBezTo>
                    <a:pt x="10874" y="4484"/>
                    <a:pt x="11229" y="4131"/>
                    <a:pt x="11229" y="3694"/>
                  </a:cubicBezTo>
                  <a:cubicBezTo>
                    <a:pt x="11229" y="3447"/>
                    <a:pt x="11113" y="3216"/>
                    <a:pt x="10918" y="3066"/>
                  </a:cubicBezTo>
                  <a:lnTo>
                    <a:pt x="53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569293" y="2711705"/>
              <a:ext cx="96643" cy="92956"/>
            </a:xfrm>
            <a:custGeom>
              <a:avLst/>
              <a:gdLst/>
              <a:ahLst/>
              <a:cxnLst/>
              <a:rect l="l" t="t" r="r" b="b"/>
              <a:pathLst>
                <a:path w="6212" h="5975" extrusionOk="0">
                  <a:moveTo>
                    <a:pt x="3224" y="0"/>
                  </a:moveTo>
                  <a:cubicBezTo>
                    <a:pt x="2016" y="0"/>
                    <a:pt x="926" y="729"/>
                    <a:pt x="464" y="1844"/>
                  </a:cubicBezTo>
                  <a:cubicBezTo>
                    <a:pt x="1" y="2961"/>
                    <a:pt x="257" y="4245"/>
                    <a:pt x="1112" y="5100"/>
                  </a:cubicBezTo>
                  <a:cubicBezTo>
                    <a:pt x="1683" y="5671"/>
                    <a:pt x="2447" y="5975"/>
                    <a:pt x="3224" y="5975"/>
                  </a:cubicBezTo>
                  <a:cubicBezTo>
                    <a:pt x="3609" y="5975"/>
                    <a:pt x="3997" y="5900"/>
                    <a:pt x="4366" y="5747"/>
                  </a:cubicBezTo>
                  <a:cubicBezTo>
                    <a:pt x="5483" y="5285"/>
                    <a:pt x="6211" y="4196"/>
                    <a:pt x="6211" y="2988"/>
                  </a:cubicBezTo>
                  <a:cubicBezTo>
                    <a:pt x="6211" y="1337"/>
                    <a:pt x="4873" y="0"/>
                    <a:pt x="3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1619435" y="2758191"/>
              <a:ext cx="77103" cy="103053"/>
            </a:xfrm>
            <a:custGeom>
              <a:avLst/>
              <a:gdLst/>
              <a:ahLst/>
              <a:cxnLst/>
              <a:rect l="l" t="t" r="r" b="b"/>
              <a:pathLst>
                <a:path w="4956" h="6624" extrusionOk="0">
                  <a:moveTo>
                    <a:pt x="2373" y="0"/>
                  </a:moveTo>
                  <a:lnTo>
                    <a:pt x="1" y="2034"/>
                  </a:lnTo>
                  <a:lnTo>
                    <a:pt x="1617" y="6624"/>
                  </a:lnTo>
                  <a:lnTo>
                    <a:pt x="4955" y="5138"/>
                  </a:lnTo>
                  <a:lnTo>
                    <a:pt x="23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1595819" y="2793569"/>
              <a:ext cx="175909" cy="475422"/>
            </a:xfrm>
            <a:custGeom>
              <a:avLst/>
              <a:gdLst/>
              <a:ahLst/>
              <a:cxnLst/>
              <a:rect l="l" t="t" r="r" b="b"/>
              <a:pathLst>
                <a:path w="11307" h="30559" extrusionOk="0">
                  <a:moveTo>
                    <a:pt x="6722" y="0"/>
                  </a:moveTo>
                  <a:lnTo>
                    <a:pt x="875" y="2303"/>
                  </a:lnTo>
                  <a:lnTo>
                    <a:pt x="4729" y="13477"/>
                  </a:lnTo>
                  <a:lnTo>
                    <a:pt x="1" y="21809"/>
                  </a:lnTo>
                  <a:lnTo>
                    <a:pt x="2951" y="30558"/>
                  </a:lnTo>
                  <a:lnTo>
                    <a:pt x="10653" y="16278"/>
                  </a:lnTo>
                  <a:cubicBezTo>
                    <a:pt x="11159" y="15253"/>
                    <a:pt x="11306" y="14088"/>
                    <a:pt x="11075" y="12969"/>
                  </a:cubicBezTo>
                  <a:lnTo>
                    <a:pt x="67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97656" y="3179690"/>
              <a:ext cx="290490" cy="111314"/>
            </a:xfrm>
            <a:custGeom>
              <a:avLst/>
              <a:gdLst/>
              <a:ahLst/>
              <a:cxnLst/>
              <a:rect l="l" t="t" r="r" b="b"/>
              <a:pathLst>
                <a:path w="18672" h="7155" extrusionOk="0">
                  <a:moveTo>
                    <a:pt x="14515" y="1"/>
                  </a:moveTo>
                  <a:cubicBezTo>
                    <a:pt x="14464" y="1"/>
                    <a:pt x="14413" y="2"/>
                    <a:pt x="14362" y="4"/>
                  </a:cubicBezTo>
                  <a:lnTo>
                    <a:pt x="720" y="405"/>
                  </a:lnTo>
                  <a:lnTo>
                    <a:pt x="0" y="6595"/>
                  </a:lnTo>
                  <a:lnTo>
                    <a:pt x="14420" y="7153"/>
                  </a:lnTo>
                  <a:cubicBezTo>
                    <a:pt x="14450" y="7154"/>
                    <a:pt x="14479" y="7154"/>
                    <a:pt x="14509" y="7154"/>
                  </a:cubicBezTo>
                  <a:cubicBezTo>
                    <a:pt x="16050" y="7154"/>
                    <a:pt x="17423" y="6166"/>
                    <a:pt x="17907" y="4695"/>
                  </a:cubicBezTo>
                  <a:cubicBezTo>
                    <a:pt x="18672" y="2372"/>
                    <a:pt x="16932" y="1"/>
                    <a:pt x="14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1252356" y="2920004"/>
              <a:ext cx="97872" cy="92972"/>
            </a:xfrm>
            <a:custGeom>
              <a:avLst/>
              <a:gdLst/>
              <a:ahLst/>
              <a:cxnLst/>
              <a:rect l="l" t="t" r="r" b="b"/>
              <a:pathLst>
                <a:path w="6291" h="5976" extrusionOk="0">
                  <a:moveTo>
                    <a:pt x="3001" y="0"/>
                  </a:moveTo>
                  <a:cubicBezTo>
                    <a:pt x="2627" y="0"/>
                    <a:pt x="2250" y="71"/>
                    <a:pt x="1889" y="216"/>
                  </a:cubicBezTo>
                  <a:cubicBezTo>
                    <a:pt x="768" y="666"/>
                    <a:pt x="28" y="1746"/>
                    <a:pt x="15" y="2954"/>
                  </a:cubicBezTo>
                  <a:cubicBezTo>
                    <a:pt x="1" y="4162"/>
                    <a:pt x="716" y="5260"/>
                    <a:pt x="1827" y="5735"/>
                  </a:cubicBezTo>
                  <a:cubicBezTo>
                    <a:pt x="2205" y="5897"/>
                    <a:pt x="2604" y="5976"/>
                    <a:pt x="3000" y="5976"/>
                  </a:cubicBezTo>
                  <a:cubicBezTo>
                    <a:pt x="3766" y="5976"/>
                    <a:pt x="4520" y="5681"/>
                    <a:pt x="5090" y="5124"/>
                  </a:cubicBezTo>
                  <a:cubicBezTo>
                    <a:pt x="6269" y="3971"/>
                    <a:pt x="6291" y="2078"/>
                    <a:pt x="5137" y="899"/>
                  </a:cubicBezTo>
                  <a:cubicBezTo>
                    <a:pt x="4564" y="313"/>
                    <a:pt x="3789" y="0"/>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1232349" y="2988597"/>
              <a:ext cx="81895" cy="88896"/>
            </a:xfrm>
            <a:custGeom>
              <a:avLst/>
              <a:gdLst/>
              <a:ahLst/>
              <a:cxnLst/>
              <a:rect l="l" t="t" r="r" b="b"/>
              <a:pathLst>
                <a:path w="5264" h="5714" extrusionOk="0">
                  <a:moveTo>
                    <a:pt x="2151" y="1"/>
                  </a:moveTo>
                  <a:lnTo>
                    <a:pt x="1" y="4366"/>
                  </a:lnTo>
                  <a:lnTo>
                    <a:pt x="3397" y="5713"/>
                  </a:lnTo>
                  <a:lnTo>
                    <a:pt x="5264" y="276"/>
                  </a:lnTo>
                  <a:lnTo>
                    <a:pt x="2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1143936" y="3019479"/>
              <a:ext cx="166683" cy="262828"/>
            </a:xfrm>
            <a:custGeom>
              <a:avLst/>
              <a:gdLst/>
              <a:ahLst/>
              <a:cxnLst/>
              <a:rect l="l" t="t" r="r" b="b"/>
              <a:pathLst>
                <a:path w="10714" h="16894" extrusionOk="0">
                  <a:moveTo>
                    <a:pt x="6185" y="0"/>
                  </a:moveTo>
                  <a:lnTo>
                    <a:pt x="804" y="12556"/>
                  </a:lnTo>
                  <a:cubicBezTo>
                    <a:pt x="0" y="14434"/>
                    <a:pt x="1192" y="16565"/>
                    <a:pt x="3214" y="16860"/>
                  </a:cubicBezTo>
                  <a:cubicBezTo>
                    <a:pt x="3367" y="16882"/>
                    <a:pt x="3518" y="16893"/>
                    <a:pt x="3668" y="16893"/>
                  </a:cubicBezTo>
                  <a:cubicBezTo>
                    <a:pt x="5014" y="16893"/>
                    <a:pt x="6233" y="16018"/>
                    <a:pt x="6640" y="14698"/>
                  </a:cubicBezTo>
                  <a:lnTo>
                    <a:pt x="10714" y="1461"/>
                  </a:lnTo>
                  <a:lnTo>
                    <a:pt x="61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1417763" y="3114846"/>
              <a:ext cx="274450" cy="425747"/>
            </a:xfrm>
            <a:custGeom>
              <a:avLst/>
              <a:gdLst/>
              <a:ahLst/>
              <a:cxnLst/>
              <a:rect l="l" t="t" r="r" b="b"/>
              <a:pathLst>
                <a:path w="17641" h="27366" extrusionOk="0">
                  <a:moveTo>
                    <a:pt x="13372" y="1"/>
                  </a:moveTo>
                  <a:lnTo>
                    <a:pt x="8939" y="2491"/>
                  </a:lnTo>
                  <a:lnTo>
                    <a:pt x="5760" y="2802"/>
                  </a:lnTo>
                  <a:lnTo>
                    <a:pt x="1" y="4168"/>
                  </a:lnTo>
                  <a:lnTo>
                    <a:pt x="1739" y="26182"/>
                  </a:lnTo>
                  <a:cubicBezTo>
                    <a:pt x="1739" y="26182"/>
                    <a:pt x="3104" y="27365"/>
                    <a:pt x="6257" y="27365"/>
                  </a:cubicBezTo>
                  <a:cubicBezTo>
                    <a:pt x="8807" y="27365"/>
                    <a:pt x="12527" y="26591"/>
                    <a:pt x="17640" y="23793"/>
                  </a:cubicBezTo>
                  <a:lnTo>
                    <a:pt x="133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1444787" y="2955911"/>
              <a:ext cx="161736" cy="147672"/>
            </a:xfrm>
            <a:custGeom>
              <a:avLst/>
              <a:gdLst/>
              <a:ahLst/>
              <a:cxnLst/>
              <a:rect l="l" t="t" r="r" b="b"/>
              <a:pathLst>
                <a:path w="10396" h="9492" extrusionOk="0">
                  <a:moveTo>
                    <a:pt x="8569" y="0"/>
                  </a:moveTo>
                  <a:cubicBezTo>
                    <a:pt x="8502" y="9"/>
                    <a:pt x="5183" y="452"/>
                    <a:pt x="3240" y="1084"/>
                  </a:cubicBezTo>
                  <a:cubicBezTo>
                    <a:pt x="1278" y="1722"/>
                    <a:pt x="2512" y="4793"/>
                    <a:pt x="2512" y="4793"/>
                  </a:cubicBezTo>
                  <a:lnTo>
                    <a:pt x="0" y="5953"/>
                  </a:lnTo>
                  <a:cubicBezTo>
                    <a:pt x="898" y="8075"/>
                    <a:pt x="2825" y="9491"/>
                    <a:pt x="4915" y="9491"/>
                  </a:cubicBezTo>
                  <a:cubicBezTo>
                    <a:pt x="5172" y="9491"/>
                    <a:pt x="5431" y="9470"/>
                    <a:pt x="5691" y="9426"/>
                  </a:cubicBezTo>
                  <a:cubicBezTo>
                    <a:pt x="8533" y="8947"/>
                    <a:pt x="10395" y="5950"/>
                    <a:pt x="9852" y="2736"/>
                  </a:cubicBezTo>
                  <a:cubicBezTo>
                    <a:pt x="9658" y="1595"/>
                    <a:pt x="9202" y="684"/>
                    <a:pt x="8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472572" y="3071970"/>
              <a:ext cx="87480" cy="125845"/>
            </a:xfrm>
            <a:custGeom>
              <a:avLst/>
              <a:gdLst/>
              <a:ahLst/>
              <a:cxnLst/>
              <a:rect l="l" t="t" r="r" b="b"/>
              <a:pathLst>
                <a:path w="5623" h="8089" extrusionOk="0">
                  <a:moveTo>
                    <a:pt x="4558" y="1"/>
                  </a:moveTo>
                  <a:lnTo>
                    <a:pt x="0" y="726"/>
                  </a:lnTo>
                  <a:lnTo>
                    <a:pt x="865" y="6145"/>
                  </a:lnTo>
                  <a:cubicBezTo>
                    <a:pt x="1047" y="7280"/>
                    <a:pt x="2027" y="8089"/>
                    <a:pt x="3141" y="8089"/>
                  </a:cubicBezTo>
                  <a:cubicBezTo>
                    <a:pt x="3262" y="8089"/>
                    <a:pt x="3385" y="8079"/>
                    <a:pt x="3508" y="8059"/>
                  </a:cubicBezTo>
                  <a:lnTo>
                    <a:pt x="3901" y="7995"/>
                  </a:lnTo>
                  <a:cubicBezTo>
                    <a:pt x="5159" y="7794"/>
                    <a:pt x="5623" y="6676"/>
                    <a:pt x="5421" y="5417"/>
                  </a:cubicBezTo>
                  <a:lnTo>
                    <a:pt x="4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468667" y="3075579"/>
              <a:ext cx="88164" cy="78550"/>
            </a:xfrm>
            <a:custGeom>
              <a:avLst/>
              <a:gdLst/>
              <a:ahLst/>
              <a:cxnLst/>
              <a:rect l="l" t="t" r="r" b="b"/>
              <a:pathLst>
                <a:path w="5667" h="5049" extrusionOk="0">
                  <a:moveTo>
                    <a:pt x="1" y="0"/>
                  </a:moveTo>
                  <a:cubicBezTo>
                    <a:pt x="1" y="1"/>
                    <a:pt x="788" y="5049"/>
                    <a:pt x="5059" y="5049"/>
                  </a:cubicBezTo>
                  <a:cubicBezTo>
                    <a:pt x="5254" y="5049"/>
                    <a:pt x="5457" y="5038"/>
                    <a:pt x="5667" y="5016"/>
                  </a:cubicBezTo>
                  <a:lnTo>
                    <a:pt x="5126" y="186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570833" y="3003237"/>
              <a:ext cx="50033" cy="47217"/>
            </a:xfrm>
            <a:custGeom>
              <a:avLst/>
              <a:gdLst/>
              <a:ahLst/>
              <a:cxnLst/>
              <a:rect l="l" t="t" r="r" b="b"/>
              <a:pathLst>
                <a:path w="3216" h="3035" extrusionOk="0">
                  <a:moveTo>
                    <a:pt x="1609" y="1"/>
                  </a:moveTo>
                  <a:cubicBezTo>
                    <a:pt x="1509" y="1"/>
                    <a:pt x="1407" y="11"/>
                    <a:pt x="1304" y="32"/>
                  </a:cubicBezTo>
                  <a:cubicBezTo>
                    <a:pt x="703" y="153"/>
                    <a:pt x="235" y="626"/>
                    <a:pt x="118" y="1228"/>
                  </a:cubicBezTo>
                  <a:cubicBezTo>
                    <a:pt x="0" y="1831"/>
                    <a:pt x="258" y="2445"/>
                    <a:pt x="770" y="2784"/>
                  </a:cubicBezTo>
                  <a:cubicBezTo>
                    <a:pt x="1024" y="2951"/>
                    <a:pt x="1315" y="3034"/>
                    <a:pt x="1607" y="3034"/>
                  </a:cubicBezTo>
                  <a:cubicBezTo>
                    <a:pt x="1903" y="3034"/>
                    <a:pt x="2199" y="2948"/>
                    <a:pt x="2455" y="2775"/>
                  </a:cubicBezTo>
                  <a:cubicBezTo>
                    <a:pt x="2964" y="2432"/>
                    <a:pt x="3216" y="1816"/>
                    <a:pt x="3094" y="1215"/>
                  </a:cubicBezTo>
                  <a:cubicBezTo>
                    <a:pt x="2947" y="496"/>
                    <a:pt x="2315" y="1"/>
                    <a:pt x="1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451181" y="2962010"/>
              <a:ext cx="165158" cy="173824"/>
            </a:xfrm>
            <a:custGeom>
              <a:avLst/>
              <a:gdLst/>
              <a:ahLst/>
              <a:cxnLst/>
              <a:rect l="l" t="t" r="r" b="b"/>
              <a:pathLst>
                <a:path w="10616" h="11173" extrusionOk="0">
                  <a:moveTo>
                    <a:pt x="7254" y="1"/>
                  </a:moveTo>
                  <a:cubicBezTo>
                    <a:pt x="7116" y="1"/>
                    <a:pt x="6977" y="14"/>
                    <a:pt x="6837" y="43"/>
                  </a:cubicBezTo>
                  <a:lnTo>
                    <a:pt x="1036" y="1223"/>
                  </a:lnTo>
                  <a:cubicBezTo>
                    <a:pt x="406" y="1352"/>
                    <a:pt x="1" y="1966"/>
                    <a:pt x="128" y="2596"/>
                  </a:cubicBezTo>
                  <a:lnTo>
                    <a:pt x="1142" y="7571"/>
                  </a:lnTo>
                  <a:cubicBezTo>
                    <a:pt x="1576" y="9704"/>
                    <a:pt x="3451" y="11173"/>
                    <a:pt x="5545" y="11173"/>
                  </a:cubicBezTo>
                  <a:cubicBezTo>
                    <a:pt x="5841" y="11173"/>
                    <a:pt x="6142" y="11143"/>
                    <a:pt x="6444" y="11082"/>
                  </a:cubicBezTo>
                  <a:lnTo>
                    <a:pt x="6610" y="11047"/>
                  </a:lnTo>
                  <a:cubicBezTo>
                    <a:pt x="9044" y="10553"/>
                    <a:pt x="10616" y="8178"/>
                    <a:pt x="10120" y="5745"/>
                  </a:cubicBezTo>
                  <a:lnTo>
                    <a:pt x="9289" y="1665"/>
                  </a:lnTo>
                  <a:cubicBezTo>
                    <a:pt x="9089" y="680"/>
                    <a:pt x="8222" y="1"/>
                    <a:pt x="7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461464" y="3030463"/>
              <a:ext cx="152806" cy="110318"/>
            </a:xfrm>
            <a:custGeom>
              <a:avLst/>
              <a:gdLst/>
              <a:ahLst/>
              <a:cxnLst/>
              <a:rect l="l" t="t" r="r" b="b"/>
              <a:pathLst>
                <a:path w="9822" h="7091" extrusionOk="0">
                  <a:moveTo>
                    <a:pt x="1440" y="1"/>
                  </a:moveTo>
                  <a:lnTo>
                    <a:pt x="0" y="356"/>
                  </a:lnTo>
                  <a:lnTo>
                    <a:pt x="711" y="3193"/>
                  </a:lnTo>
                  <a:cubicBezTo>
                    <a:pt x="976" y="5539"/>
                    <a:pt x="2455" y="7091"/>
                    <a:pt x="4754" y="7091"/>
                  </a:cubicBezTo>
                  <a:cubicBezTo>
                    <a:pt x="5299" y="7091"/>
                    <a:pt x="5891" y="7003"/>
                    <a:pt x="6524" y="6818"/>
                  </a:cubicBezTo>
                  <a:cubicBezTo>
                    <a:pt x="9821" y="5854"/>
                    <a:pt x="9643" y="3170"/>
                    <a:pt x="9643" y="3170"/>
                  </a:cubicBezTo>
                  <a:cubicBezTo>
                    <a:pt x="9643" y="3170"/>
                    <a:pt x="9545" y="2252"/>
                    <a:pt x="8039" y="2252"/>
                  </a:cubicBezTo>
                  <a:cubicBezTo>
                    <a:pt x="7759" y="2252"/>
                    <a:pt x="7430" y="2284"/>
                    <a:pt x="7045" y="2359"/>
                  </a:cubicBezTo>
                  <a:cubicBezTo>
                    <a:pt x="4360" y="2883"/>
                    <a:pt x="5190" y="3599"/>
                    <a:pt x="3931" y="4120"/>
                  </a:cubicBezTo>
                  <a:cubicBezTo>
                    <a:pt x="3796" y="4176"/>
                    <a:pt x="3678" y="4198"/>
                    <a:pt x="3570" y="4198"/>
                  </a:cubicBezTo>
                  <a:cubicBezTo>
                    <a:pt x="3323" y="4198"/>
                    <a:pt x="3131" y="4082"/>
                    <a:pt x="2917" y="4003"/>
                  </a:cubicBezTo>
                  <a:cubicBezTo>
                    <a:pt x="2438" y="3823"/>
                    <a:pt x="2108" y="3375"/>
                    <a:pt x="2008" y="2871"/>
                  </a:cubicBezTo>
                  <a:lnTo>
                    <a:pt x="1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1429556" y="2932466"/>
              <a:ext cx="148543" cy="116090"/>
            </a:xfrm>
            <a:custGeom>
              <a:avLst/>
              <a:gdLst/>
              <a:ahLst/>
              <a:cxnLst/>
              <a:rect l="l" t="t" r="r" b="b"/>
              <a:pathLst>
                <a:path w="9548" h="7462" extrusionOk="0">
                  <a:moveTo>
                    <a:pt x="5898" y="1"/>
                  </a:moveTo>
                  <a:cubicBezTo>
                    <a:pt x="5551" y="1"/>
                    <a:pt x="5197" y="31"/>
                    <a:pt x="4839" y="91"/>
                  </a:cubicBezTo>
                  <a:cubicBezTo>
                    <a:pt x="1998" y="572"/>
                    <a:pt x="0" y="2767"/>
                    <a:pt x="544" y="5981"/>
                  </a:cubicBezTo>
                  <a:cubicBezTo>
                    <a:pt x="630" y="6490"/>
                    <a:pt x="777" y="6986"/>
                    <a:pt x="979" y="7461"/>
                  </a:cubicBezTo>
                  <a:lnTo>
                    <a:pt x="3491" y="6300"/>
                  </a:lnTo>
                  <a:cubicBezTo>
                    <a:pt x="3491" y="6300"/>
                    <a:pt x="2257" y="3229"/>
                    <a:pt x="4219" y="2591"/>
                  </a:cubicBezTo>
                  <a:cubicBezTo>
                    <a:pt x="6162" y="1959"/>
                    <a:pt x="9481" y="1516"/>
                    <a:pt x="9548" y="1507"/>
                  </a:cubicBezTo>
                  <a:cubicBezTo>
                    <a:pt x="8625" y="509"/>
                    <a:pt x="7325" y="1"/>
                    <a:pt x="5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1422461" y="3035799"/>
              <a:ext cx="55711" cy="53300"/>
            </a:xfrm>
            <a:custGeom>
              <a:avLst/>
              <a:gdLst/>
              <a:ahLst/>
              <a:cxnLst/>
              <a:rect l="l" t="t" r="r" b="b"/>
              <a:pathLst>
                <a:path w="3581" h="3426" extrusionOk="0">
                  <a:moveTo>
                    <a:pt x="1734" y="0"/>
                  </a:moveTo>
                  <a:cubicBezTo>
                    <a:pt x="1533" y="0"/>
                    <a:pt x="1329" y="36"/>
                    <a:pt x="1130" y="111"/>
                  </a:cubicBezTo>
                  <a:cubicBezTo>
                    <a:pt x="482" y="356"/>
                    <a:pt x="45" y="966"/>
                    <a:pt x="23" y="1658"/>
                  </a:cubicBezTo>
                  <a:cubicBezTo>
                    <a:pt x="0" y="2350"/>
                    <a:pt x="397" y="2988"/>
                    <a:pt x="1029" y="3273"/>
                  </a:cubicBezTo>
                  <a:cubicBezTo>
                    <a:pt x="1255" y="3375"/>
                    <a:pt x="1496" y="3425"/>
                    <a:pt x="1735" y="3425"/>
                  </a:cubicBezTo>
                  <a:cubicBezTo>
                    <a:pt x="2161" y="3425"/>
                    <a:pt x="2582" y="3266"/>
                    <a:pt x="2906" y="2962"/>
                  </a:cubicBezTo>
                  <a:cubicBezTo>
                    <a:pt x="3411" y="2488"/>
                    <a:pt x="3580" y="1757"/>
                    <a:pt x="3337" y="1109"/>
                  </a:cubicBezTo>
                  <a:cubicBezTo>
                    <a:pt x="3078" y="423"/>
                    <a:pt x="2426" y="0"/>
                    <a:pt x="1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ZoneTexte 83">
            <a:extLst>
              <a:ext uri="{FF2B5EF4-FFF2-40B4-BE49-F238E27FC236}">
                <a16:creationId xmlns:a16="http://schemas.microsoft.com/office/drawing/2014/main" id="{26C18652-2A04-423F-AE12-E991B6633419}"/>
              </a:ext>
            </a:extLst>
          </p:cNvPr>
          <p:cNvSpPr txBox="1"/>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98" name="Google Shape;298;p31"/>
          <p:cNvSpPr txBox="1">
            <a:spLocks noGrp="1"/>
          </p:cNvSpPr>
          <p:nvPr>
            <p:ph type="title"/>
          </p:nvPr>
        </p:nvSpPr>
        <p:spPr>
          <a:xfrm>
            <a:off x="691525"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Métier</a:t>
            </a:r>
            <a:endParaRPr dirty="0"/>
          </a:p>
        </p:txBody>
      </p:sp>
      <p:sp>
        <p:nvSpPr>
          <p:cNvPr id="299" name="Google Shape;299;p31"/>
          <p:cNvSpPr txBox="1">
            <a:spLocks noGrp="1"/>
          </p:cNvSpPr>
          <p:nvPr>
            <p:ph type="subTitle" idx="1"/>
          </p:nvPr>
        </p:nvSpPr>
        <p:spPr>
          <a:xfrm>
            <a:off x="691525"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Crédits pour des personnes ayant peu ou pas d'historique de prêt</a:t>
            </a:r>
            <a:endParaRPr dirty="0"/>
          </a:p>
        </p:txBody>
      </p:sp>
      <p:sp>
        <p:nvSpPr>
          <p:cNvPr id="300" name="Google Shape;300;p31"/>
          <p:cNvSpPr txBox="1">
            <a:spLocks noGrp="1"/>
          </p:cNvSpPr>
          <p:nvPr>
            <p:ph type="title" idx="2"/>
          </p:nvPr>
        </p:nvSpPr>
        <p:spPr>
          <a:xfrm>
            <a:off x="3530550"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Besoin</a:t>
            </a:r>
            <a:endParaRPr dirty="0"/>
          </a:p>
        </p:txBody>
      </p:sp>
      <p:sp>
        <p:nvSpPr>
          <p:cNvPr id="301" name="Google Shape;301;p31"/>
          <p:cNvSpPr txBox="1">
            <a:spLocks noGrp="1"/>
          </p:cNvSpPr>
          <p:nvPr>
            <p:ph type="subTitle" idx="3"/>
          </p:nvPr>
        </p:nvSpPr>
        <p:spPr>
          <a:xfrm>
            <a:off x="3530550"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Outils d’aide à la décision pour accorder un crédit</a:t>
            </a:r>
            <a:endParaRPr dirty="0"/>
          </a:p>
        </p:txBody>
      </p:sp>
      <p:sp>
        <p:nvSpPr>
          <p:cNvPr id="302" name="Google Shape;302;p31"/>
          <p:cNvSpPr txBox="1">
            <a:spLocks noGrp="1"/>
          </p:cNvSpPr>
          <p:nvPr>
            <p:ph type="title" idx="4"/>
          </p:nvPr>
        </p:nvSpPr>
        <p:spPr>
          <a:xfrm>
            <a:off x="6369575"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Objectif</a:t>
            </a:r>
            <a:endParaRPr dirty="0"/>
          </a:p>
        </p:txBody>
      </p:sp>
      <p:sp>
        <p:nvSpPr>
          <p:cNvPr id="303" name="Google Shape;303;p31"/>
          <p:cNvSpPr txBox="1">
            <a:spLocks noGrp="1"/>
          </p:cNvSpPr>
          <p:nvPr>
            <p:ph type="subTitle" idx="5"/>
          </p:nvPr>
        </p:nvSpPr>
        <p:spPr>
          <a:xfrm>
            <a:off x="6369575"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Construire un modèle de </a:t>
            </a:r>
            <a:r>
              <a:rPr lang="fr-FR" dirty="0" err="1"/>
              <a:t>scoring</a:t>
            </a:r>
            <a:r>
              <a:rPr lang="fr-FR" dirty="0"/>
              <a:t> pour savoir si un prêt sera remboursé ou non.</a:t>
            </a:r>
            <a:endParaRPr dirty="0"/>
          </a:p>
        </p:txBody>
      </p:sp>
      <p:sp>
        <p:nvSpPr>
          <p:cNvPr id="304" name="Google Shape;304;p31"/>
          <p:cNvSpPr/>
          <p:nvPr/>
        </p:nvSpPr>
        <p:spPr>
          <a:xfrm>
            <a:off x="1187575"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4026600"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6865625"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1"/>
          <p:cNvGrpSpPr/>
          <p:nvPr/>
        </p:nvGrpSpPr>
        <p:grpSpPr>
          <a:xfrm>
            <a:off x="1464797" y="1974366"/>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23;p48">
            <a:extLst>
              <a:ext uri="{FF2B5EF4-FFF2-40B4-BE49-F238E27FC236}">
                <a16:creationId xmlns:a16="http://schemas.microsoft.com/office/drawing/2014/main" id="{7750FD50-A75D-433B-9BEB-97A08079872D}"/>
              </a:ext>
            </a:extLst>
          </p:cNvPr>
          <p:cNvGrpSpPr/>
          <p:nvPr/>
        </p:nvGrpSpPr>
        <p:grpSpPr>
          <a:xfrm>
            <a:off x="7137214" y="1974500"/>
            <a:ext cx="547622" cy="531650"/>
            <a:chOff x="4983459" y="2623061"/>
            <a:chExt cx="547622" cy="531650"/>
          </a:xfrm>
        </p:grpSpPr>
        <p:sp>
          <p:nvSpPr>
            <p:cNvPr id="35" name="Google Shape;1324;p48">
              <a:extLst>
                <a:ext uri="{FF2B5EF4-FFF2-40B4-BE49-F238E27FC236}">
                  <a16:creationId xmlns:a16="http://schemas.microsoft.com/office/drawing/2014/main" id="{2EBB986D-B9A3-47B0-A61C-3397B867B651}"/>
                </a:ext>
              </a:extLst>
            </p:cNvPr>
            <p:cNvSpPr/>
            <p:nvPr/>
          </p:nvSpPr>
          <p:spPr>
            <a:xfrm>
              <a:off x="5087747" y="2637238"/>
              <a:ext cx="429201" cy="231055"/>
            </a:xfrm>
            <a:custGeom>
              <a:avLst/>
              <a:gdLst/>
              <a:ahLst/>
              <a:cxnLst/>
              <a:rect l="l" t="t" r="r" b="b"/>
              <a:pathLst>
                <a:path w="19133" h="10300" extrusionOk="0">
                  <a:moveTo>
                    <a:pt x="0" y="1"/>
                  </a:moveTo>
                  <a:lnTo>
                    <a:pt x="0" y="10300"/>
                  </a:lnTo>
                  <a:lnTo>
                    <a:pt x="19133" y="10300"/>
                  </a:lnTo>
                  <a:lnTo>
                    <a:pt x="191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25;p48">
              <a:extLst>
                <a:ext uri="{FF2B5EF4-FFF2-40B4-BE49-F238E27FC236}">
                  <a16:creationId xmlns:a16="http://schemas.microsoft.com/office/drawing/2014/main" id="{A9543AC0-B3BA-429D-9FB1-9A8643A136B2}"/>
                </a:ext>
              </a:extLst>
            </p:cNvPr>
            <p:cNvSpPr/>
            <p:nvPr/>
          </p:nvSpPr>
          <p:spPr>
            <a:xfrm>
              <a:off x="5231203" y="2681071"/>
              <a:ext cx="142267" cy="142289"/>
            </a:xfrm>
            <a:custGeom>
              <a:avLst/>
              <a:gdLst/>
              <a:ahLst/>
              <a:cxnLst/>
              <a:rect l="l" t="t" r="r" b="b"/>
              <a:pathLst>
                <a:path w="6342" h="6343" extrusionOk="0">
                  <a:moveTo>
                    <a:pt x="3170" y="1"/>
                  </a:moveTo>
                  <a:cubicBezTo>
                    <a:pt x="1419" y="1"/>
                    <a:pt x="0" y="1421"/>
                    <a:pt x="0" y="3172"/>
                  </a:cubicBezTo>
                  <a:cubicBezTo>
                    <a:pt x="0" y="4922"/>
                    <a:pt x="1419" y="6342"/>
                    <a:pt x="3170" y="6342"/>
                  </a:cubicBezTo>
                  <a:cubicBezTo>
                    <a:pt x="4921" y="6342"/>
                    <a:pt x="6341" y="4922"/>
                    <a:pt x="6341" y="3172"/>
                  </a:cubicBezTo>
                  <a:cubicBezTo>
                    <a:pt x="6341" y="1421"/>
                    <a:pt x="4921"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26;p48">
              <a:extLst>
                <a:ext uri="{FF2B5EF4-FFF2-40B4-BE49-F238E27FC236}">
                  <a16:creationId xmlns:a16="http://schemas.microsoft.com/office/drawing/2014/main" id="{F452AC88-0F06-43B5-A09F-D69C7210275E}"/>
                </a:ext>
              </a:extLst>
            </p:cNvPr>
            <p:cNvSpPr/>
            <p:nvPr/>
          </p:nvSpPr>
          <p:spPr>
            <a:xfrm>
              <a:off x="5073547" y="2623061"/>
              <a:ext cx="457533" cy="259432"/>
            </a:xfrm>
            <a:custGeom>
              <a:avLst/>
              <a:gdLst/>
              <a:ahLst/>
              <a:cxnLst/>
              <a:rect l="l" t="t" r="r" b="b"/>
              <a:pathLst>
                <a:path w="20396" h="11565" extrusionOk="0">
                  <a:moveTo>
                    <a:pt x="15991" y="1265"/>
                  </a:moveTo>
                  <a:cubicBezTo>
                    <a:pt x="16056" y="1265"/>
                    <a:pt x="16113" y="1310"/>
                    <a:pt x="16126" y="1374"/>
                  </a:cubicBezTo>
                  <a:cubicBezTo>
                    <a:pt x="16423" y="2832"/>
                    <a:pt x="17564" y="3972"/>
                    <a:pt x="19022" y="4270"/>
                  </a:cubicBezTo>
                  <a:cubicBezTo>
                    <a:pt x="19085" y="4284"/>
                    <a:pt x="19130" y="4339"/>
                    <a:pt x="19130" y="4405"/>
                  </a:cubicBezTo>
                  <a:lnTo>
                    <a:pt x="19130" y="7160"/>
                  </a:lnTo>
                  <a:cubicBezTo>
                    <a:pt x="19130" y="7224"/>
                    <a:pt x="19085" y="7280"/>
                    <a:pt x="19022" y="7293"/>
                  </a:cubicBezTo>
                  <a:cubicBezTo>
                    <a:pt x="17564" y="7592"/>
                    <a:pt x="16423" y="8731"/>
                    <a:pt x="16126" y="10190"/>
                  </a:cubicBezTo>
                  <a:cubicBezTo>
                    <a:pt x="16113" y="10253"/>
                    <a:pt x="16056" y="10299"/>
                    <a:pt x="15991" y="10299"/>
                  </a:cubicBezTo>
                  <a:lnTo>
                    <a:pt x="4405" y="10299"/>
                  </a:lnTo>
                  <a:cubicBezTo>
                    <a:pt x="4340" y="10299"/>
                    <a:pt x="4283" y="10254"/>
                    <a:pt x="4270" y="10190"/>
                  </a:cubicBezTo>
                  <a:cubicBezTo>
                    <a:pt x="3973" y="8732"/>
                    <a:pt x="2832" y="7592"/>
                    <a:pt x="1374" y="7293"/>
                  </a:cubicBezTo>
                  <a:cubicBezTo>
                    <a:pt x="1311" y="7280"/>
                    <a:pt x="1266" y="7224"/>
                    <a:pt x="1266" y="7160"/>
                  </a:cubicBezTo>
                  <a:lnTo>
                    <a:pt x="1266" y="4405"/>
                  </a:lnTo>
                  <a:cubicBezTo>
                    <a:pt x="1266" y="4339"/>
                    <a:pt x="1311" y="4284"/>
                    <a:pt x="1374" y="4270"/>
                  </a:cubicBezTo>
                  <a:cubicBezTo>
                    <a:pt x="2832" y="3972"/>
                    <a:pt x="3973" y="2832"/>
                    <a:pt x="4270" y="1374"/>
                  </a:cubicBezTo>
                  <a:cubicBezTo>
                    <a:pt x="4283" y="1310"/>
                    <a:pt x="4340" y="1265"/>
                    <a:pt x="4405" y="1265"/>
                  </a:cubicBezTo>
                  <a:close/>
                  <a:moveTo>
                    <a:pt x="460" y="0"/>
                  </a:moveTo>
                  <a:cubicBezTo>
                    <a:pt x="207" y="0"/>
                    <a:pt x="1" y="206"/>
                    <a:pt x="1" y="460"/>
                  </a:cubicBezTo>
                  <a:lnTo>
                    <a:pt x="1" y="11104"/>
                  </a:lnTo>
                  <a:cubicBezTo>
                    <a:pt x="1" y="11358"/>
                    <a:pt x="207" y="11564"/>
                    <a:pt x="460" y="11564"/>
                  </a:cubicBezTo>
                  <a:lnTo>
                    <a:pt x="19937" y="11564"/>
                  </a:lnTo>
                  <a:cubicBezTo>
                    <a:pt x="20191" y="11564"/>
                    <a:pt x="20395" y="11358"/>
                    <a:pt x="20395" y="11104"/>
                  </a:cubicBezTo>
                  <a:lnTo>
                    <a:pt x="20395" y="459"/>
                  </a:lnTo>
                  <a:cubicBezTo>
                    <a:pt x="20395" y="206"/>
                    <a:pt x="20191" y="0"/>
                    <a:pt x="19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7;p48">
              <a:extLst>
                <a:ext uri="{FF2B5EF4-FFF2-40B4-BE49-F238E27FC236}">
                  <a16:creationId xmlns:a16="http://schemas.microsoft.com/office/drawing/2014/main" id="{8A9EA23F-72ED-48AA-B4E5-7852CBEB554B}"/>
                </a:ext>
              </a:extLst>
            </p:cNvPr>
            <p:cNvSpPr/>
            <p:nvPr/>
          </p:nvSpPr>
          <p:spPr>
            <a:xfrm>
              <a:off x="5073547" y="2623061"/>
              <a:ext cx="457533" cy="259432"/>
            </a:xfrm>
            <a:custGeom>
              <a:avLst/>
              <a:gdLst/>
              <a:ahLst/>
              <a:cxnLst/>
              <a:rect l="l" t="t" r="r" b="b"/>
              <a:pathLst>
                <a:path w="20396" h="11565" extrusionOk="0">
                  <a:moveTo>
                    <a:pt x="18573" y="0"/>
                  </a:moveTo>
                  <a:lnTo>
                    <a:pt x="18573" y="4149"/>
                  </a:lnTo>
                  <a:cubicBezTo>
                    <a:pt x="18720" y="4199"/>
                    <a:pt x="18871" y="4239"/>
                    <a:pt x="19023" y="4270"/>
                  </a:cubicBezTo>
                  <a:cubicBezTo>
                    <a:pt x="19085" y="4283"/>
                    <a:pt x="19132" y="4339"/>
                    <a:pt x="19132" y="4405"/>
                  </a:cubicBezTo>
                  <a:lnTo>
                    <a:pt x="19132" y="7160"/>
                  </a:lnTo>
                  <a:cubicBezTo>
                    <a:pt x="19132" y="7224"/>
                    <a:pt x="19085" y="7280"/>
                    <a:pt x="19023" y="7293"/>
                  </a:cubicBezTo>
                  <a:cubicBezTo>
                    <a:pt x="18871" y="7325"/>
                    <a:pt x="18720" y="7366"/>
                    <a:pt x="18573" y="7415"/>
                  </a:cubicBezTo>
                  <a:lnTo>
                    <a:pt x="18573" y="10305"/>
                  </a:lnTo>
                  <a:cubicBezTo>
                    <a:pt x="18573" y="10559"/>
                    <a:pt x="18367" y="10765"/>
                    <a:pt x="18113" y="10765"/>
                  </a:cubicBezTo>
                  <a:lnTo>
                    <a:pt x="1" y="10765"/>
                  </a:lnTo>
                  <a:lnTo>
                    <a:pt x="1" y="11104"/>
                  </a:lnTo>
                  <a:cubicBezTo>
                    <a:pt x="1" y="11358"/>
                    <a:pt x="207" y="11564"/>
                    <a:pt x="460" y="11564"/>
                  </a:cubicBezTo>
                  <a:lnTo>
                    <a:pt x="19937" y="11564"/>
                  </a:lnTo>
                  <a:cubicBezTo>
                    <a:pt x="20189" y="11564"/>
                    <a:pt x="20395" y="11358"/>
                    <a:pt x="20395" y="11104"/>
                  </a:cubicBezTo>
                  <a:lnTo>
                    <a:pt x="20395" y="460"/>
                  </a:lnTo>
                  <a:cubicBezTo>
                    <a:pt x="20395" y="206"/>
                    <a:pt x="20189" y="0"/>
                    <a:pt x="19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8;p48">
              <a:extLst>
                <a:ext uri="{FF2B5EF4-FFF2-40B4-BE49-F238E27FC236}">
                  <a16:creationId xmlns:a16="http://schemas.microsoft.com/office/drawing/2014/main" id="{ACF37F07-0644-4157-BDF3-E02AE6F2AB08}"/>
                </a:ext>
              </a:extLst>
            </p:cNvPr>
            <p:cNvSpPr/>
            <p:nvPr/>
          </p:nvSpPr>
          <p:spPr>
            <a:xfrm>
              <a:off x="4983459" y="2882470"/>
              <a:ext cx="472765" cy="46390"/>
            </a:xfrm>
            <a:custGeom>
              <a:avLst/>
              <a:gdLst/>
              <a:ahLst/>
              <a:cxnLst/>
              <a:rect l="l" t="t" r="r" b="b"/>
              <a:pathLst>
                <a:path w="21075" h="2068" extrusionOk="0">
                  <a:moveTo>
                    <a:pt x="382" y="0"/>
                  </a:moveTo>
                  <a:cubicBezTo>
                    <a:pt x="172" y="0"/>
                    <a:pt x="1" y="171"/>
                    <a:pt x="1" y="382"/>
                  </a:cubicBezTo>
                  <a:lnTo>
                    <a:pt x="1" y="2068"/>
                  </a:lnTo>
                  <a:lnTo>
                    <a:pt x="21075" y="2068"/>
                  </a:lnTo>
                  <a:lnTo>
                    <a:pt x="21073" y="382"/>
                  </a:lnTo>
                  <a:cubicBezTo>
                    <a:pt x="21073" y="171"/>
                    <a:pt x="20904" y="0"/>
                    <a:pt x="20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9;p48">
              <a:extLst>
                <a:ext uri="{FF2B5EF4-FFF2-40B4-BE49-F238E27FC236}">
                  <a16:creationId xmlns:a16="http://schemas.microsoft.com/office/drawing/2014/main" id="{01F24243-D18C-47D0-9E23-4122850A15DE}"/>
                </a:ext>
              </a:extLst>
            </p:cNvPr>
            <p:cNvSpPr/>
            <p:nvPr/>
          </p:nvSpPr>
          <p:spPr>
            <a:xfrm>
              <a:off x="4983459" y="2928838"/>
              <a:ext cx="472765" cy="46390"/>
            </a:xfrm>
            <a:custGeom>
              <a:avLst/>
              <a:gdLst/>
              <a:ahLst/>
              <a:cxnLst/>
              <a:rect l="l" t="t" r="r" b="b"/>
              <a:pathLst>
                <a:path w="21075" h="2068" extrusionOk="0">
                  <a:moveTo>
                    <a:pt x="1" y="1"/>
                  </a:moveTo>
                  <a:lnTo>
                    <a:pt x="1" y="2068"/>
                  </a:lnTo>
                  <a:lnTo>
                    <a:pt x="21075" y="2068"/>
                  </a:lnTo>
                  <a:lnTo>
                    <a:pt x="21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0;p48">
              <a:extLst>
                <a:ext uri="{FF2B5EF4-FFF2-40B4-BE49-F238E27FC236}">
                  <a16:creationId xmlns:a16="http://schemas.microsoft.com/office/drawing/2014/main" id="{A0AA5E22-7A1D-447D-BA9E-5E6FAF566A26}"/>
                </a:ext>
              </a:extLst>
            </p:cNvPr>
            <p:cNvSpPr/>
            <p:nvPr/>
          </p:nvSpPr>
          <p:spPr>
            <a:xfrm>
              <a:off x="4983503" y="2975251"/>
              <a:ext cx="472765" cy="46390"/>
            </a:xfrm>
            <a:custGeom>
              <a:avLst/>
              <a:gdLst/>
              <a:ahLst/>
              <a:cxnLst/>
              <a:rect l="l" t="t" r="r" b="b"/>
              <a:pathLst>
                <a:path w="21075" h="2068" extrusionOk="0">
                  <a:moveTo>
                    <a:pt x="0" y="0"/>
                  </a:moveTo>
                  <a:lnTo>
                    <a:pt x="0" y="1688"/>
                  </a:lnTo>
                  <a:cubicBezTo>
                    <a:pt x="0" y="1897"/>
                    <a:pt x="170" y="2068"/>
                    <a:pt x="380" y="2068"/>
                  </a:cubicBezTo>
                  <a:lnTo>
                    <a:pt x="20691" y="2068"/>
                  </a:lnTo>
                  <a:cubicBezTo>
                    <a:pt x="20903" y="2068"/>
                    <a:pt x="21074" y="1898"/>
                    <a:pt x="21074" y="1688"/>
                  </a:cubicBezTo>
                  <a:lnTo>
                    <a:pt x="210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1;p48">
              <a:extLst>
                <a:ext uri="{FF2B5EF4-FFF2-40B4-BE49-F238E27FC236}">
                  <a16:creationId xmlns:a16="http://schemas.microsoft.com/office/drawing/2014/main" id="{0410E109-2C10-4F0D-9482-B2BE93A1150C}"/>
                </a:ext>
              </a:extLst>
            </p:cNvPr>
            <p:cNvSpPr/>
            <p:nvPr/>
          </p:nvSpPr>
          <p:spPr>
            <a:xfrm>
              <a:off x="4983459" y="2882470"/>
              <a:ext cx="472765" cy="46390"/>
            </a:xfrm>
            <a:custGeom>
              <a:avLst/>
              <a:gdLst/>
              <a:ahLst/>
              <a:cxnLst/>
              <a:rect l="l" t="t" r="r" b="b"/>
              <a:pathLst>
                <a:path w="21075" h="2068" extrusionOk="0">
                  <a:moveTo>
                    <a:pt x="19763" y="0"/>
                  </a:moveTo>
                  <a:lnTo>
                    <a:pt x="19763" y="376"/>
                  </a:lnTo>
                  <a:cubicBezTo>
                    <a:pt x="19763" y="585"/>
                    <a:pt x="19592" y="756"/>
                    <a:pt x="19383" y="756"/>
                  </a:cubicBezTo>
                  <a:lnTo>
                    <a:pt x="1" y="756"/>
                  </a:lnTo>
                  <a:lnTo>
                    <a:pt x="1" y="2068"/>
                  </a:lnTo>
                  <a:lnTo>
                    <a:pt x="21075" y="2068"/>
                  </a:lnTo>
                  <a:lnTo>
                    <a:pt x="21075" y="379"/>
                  </a:lnTo>
                  <a:cubicBezTo>
                    <a:pt x="21075" y="170"/>
                    <a:pt x="20905" y="0"/>
                    <a:pt x="20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2;p48">
              <a:extLst>
                <a:ext uri="{FF2B5EF4-FFF2-40B4-BE49-F238E27FC236}">
                  <a16:creationId xmlns:a16="http://schemas.microsoft.com/office/drawing/2014/main" id="{AA147761-C7CC-4289-95CB-BF95752C6332}"/>
                </a:ext>
              </a:extLst>
            </p:cNvPr>
            <p:cNvSpPr/>
            <p:nvPr/>
          </p:nvSpPr>
          <p:spPr>
            <a:xfrm>
              <a:off x="4983459" y="2928838"/>
              <a:ext cx="472765" cy="46435"/>
            </a:xfrm>
            <a:custGeom>
              <a:avLst/>
              <a:gdLst/>
              <a:ahLst/>
              <a:cxnLst/>
              <a:rect l="l" t="t" r="r" b="b"/>
              <a:pathLst>
                <a:path w="21075" h="2070" extrusionOk="0">
                  <a:moveTo>
                    <a:pt x="19763" y="1"/>
                  </a:moveTo>
                  <a:lnTo>
                    <a:pt x="19763" y="376"/>
                  </a:lnTo>
                  <a:cubicBezTo>
                    <a:pt x="19763" y="587"/>
                    <a:pt x="19592" y="756"/>
                    <a:pt x="19383" y="756"/>
                  </a:cubicBezTo>
                  <a:lnTo>
                    <a:pt x="1" y="756"/>
                  </a:lnTo>
                  <a:lnTo>
                    <a:pt x="1" y="2069"/>
                  </a:lnTo>
                  <a:lnTo>
                    <a:pt x="21075" y="2069"/>
                  </a:lnTo>
                  <a:lnTo>
                    <a:pt x="21075" y="2"/>
                  </a:lnTo>
                  <a:lnTo>
                    <a:pt x="19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3;p48">
              <a:extLst>
                <a:ext uri="{FF2B5EF4-FFF2-40B4-BE49-F238E27FC236}">
                  <a16:creationId xmlns:a16="http://schemas.microsoft.com/office/drawing/2014/main" id="{951C07E5-D714-433E-A2A8-00AC1C9948CC}"/>
                </a:ext>
              </a:extLst>
            </p:cNvPr>
            <p:cNvSpPr/>
            <p:nvPr/>
          </p:nvSpPr>
          <p:spPr>
            <a:xfrm>
              <a:off x="4983459" y="2975251"/>
              <a:ext cx="472765" cy="46390"/>
            </a:xfrm>
            <a:custGeom>
              <a:avLst/>
              <a:gdLst/>
              <a:ahLst/>
              <a:cxnLst/>
              <a:rect l="l" t="t" r="r" b="b"/>
              <a:pathLst>
                <a:path w="21075" h="2068" extrusionOk="0">
                  <a:moveTo>
                    <a:pt x="19763" y="0"/>
                  </a:moveTo>
                  <a:lnTo>
                    <a:pt x="19763" y="376"/>
                  </a:lnTo>
                  <a:cubicBezTo>
                    <a:pt x="19763" y="586"/>
                    <a:pt x="19592" y="756"/>
                    <a:pt x="19383" y="756"/>
                  </a:cubicBezTo>
                  <a:lnTo>
                    <a:pt x="1" y="756"/>
                  </a:lnTo>
                  <a:lnTo>
                    <a:pt x="1" y="1689"/>
                  </a:lnTo>
                  <a:cubicBezTo>
                    <a:pt x="1" y="1898"/>
                    <a:pt x="171" y="2068"/>
                    <a:pt x="381" y="2068"/>
                  </a:cubicBezTo>
                  <a:lnTo>
                    <a:pt x="20695" y="2068"/>
                  </a:lnTo>
                  <a:cubicBezTo>
                    <a:pt x="20905" y="2068"/>
                    <a:pt x="21075" y="1898"/>
                    <a:pt x="21075" y="1689"/>
                  </a:cubicBezTo>
                  <a:lnTo>
                    <a:pt x="21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4;p48">
              <a:extLst>
                <a:ext uri="{FF2B5EF4-FFF2-40B4-BE49-F238E27FC236}">
                  <a16:creationId xmlns:a16="http://schemas.microsoft.com/office/drawing/2014/main" id="{5D46227A-2EDC-41A1-BCFC-D2BD85B2A1DA}"/>
                </a:ext>
              </a:extLst>
            </p:cNvPr>
            <p:cNvSpPr/>
            <p:nvPr/>
          </p:nvSpPr>
          <p:spPr>
            <a:xfrm>
              <a:off x="5317344" y="2929242"/>
              <a:ext cx="164340" cy="207725"/>
            </a:xfrm>
            <a:custGeom>
              <a:avLst/>
              <a:gdLst/>
              <a:ahLst/>
              <a:cxnLst/>
              <a:rect l="l" t="t" r="r" b="b"/>
              <a:pathLst>
                <a:path w="7326" h="9260" extrusionOk="0">
                  <a:moveTo>
                    <a:pt x="3663" y="0"/>
                  </a:moveTo>
                  <a:cubicBezTo>
                    <a:pt x="3157" y="754"/>
                    <a:pt x="1712" y="1303"/>
                    <a:pt x="0" y="1316"/>
                  </a:cubicBezTo>
                  <a:lnTo>
                    <a:pt x="0" y="4418"/>
                  </a:lnTo>
                  <a:cubicBezTo>
                    <a:pt x="0" y="5739"/>
                    <a:pt x="613" y="6987"/>
                    <a:pt x="1657" y="7798"/>
                  </a:cubicBezTo>
                  <a:lnTo>
                    <a:pt x="3440" y="9182"/>
                  </a:lnTo>
                  <a:cubicBezTo>
                    <a:pt x="3505" y="9233"/>
                    <a:pt x="3584" y="9259"/>
                    <a:pt x="3663" y="9259"/>
                  </a:cubicBezTo>
                  <a:cubicBezTo>
                    <a:pt x="3742" y="9259"/>
                    <a:pt x="3821" y="9233"/>
                    <a:pt x="3887" y="9182"/>
                  </a:cubicBezTo>
                  <a:lnTo>
                    <a:pt x="5670" y="7798"/>
                  </a:lnTo>
                  <a:cubicBezTo>
                    <a:pt x="6714" y="6988"/>
                    <a:pt x="7325" y="5739"/>
                    <a:pt x="7325" y="4418"/>
                  </a:cubicBezTo>
                  <a:lnTo>
                    <a:pt x="7325" y="1316"/>
                  </a:lnTo>
                  <a:cubicBezTo>
                    <a:pt x="5615" y="1303"/>
                    <a:pt x="4168" y="756"/>
                    <a:pt x="3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5;p48">
              <a:extLst>
                <a:ext uri="{FF2B5EF4-FFF2-40B4-BE49-F238E27FC236}">
                  <a16:creationId xmlns:a16="http://schemas.microsoft.com/office/drawing/2014/main" id="{EDC1031E-07FF-41FF-A738-C827F4520908}"/>
                </a:ext>
              </a:extLst>
            </p:cNvPr>
            <p:cNvSpPr/>
            <p:nvPr/>
          </p:nvSpPr>
          <p:spPr>
            <a:xfrm>
              <a:off x="5365821" y="2951495"/>
              <a:ext cx="115864" cy="185472"/>
            </a:xfrm>
            <a:custGeom>
              <a:avLst/>
              <a:gdLst/>
              <a:ahLst/>
              <a:cxnLst/>
              <a:rect l="l" t="t" r="r" b="b"/>
              <a:pathLst>
                <a:path w="5165" h="8268" extrusionOk="0">
                  <a:moveTo>
                    <a:pt x="3040" y="0"/>
                  </a:moveTo>
                  <a:lnTo>
                    <a:pt x="3040" y="2745"/>
                  </a:lnTo>
                  <a:cubicBezTo>
                    <a:pt x="3040" y="4067"/>
                    <a:pt x="2430" y="5314"/>
                    <a:pt x="1385" y="6125"/>
                  </a:cubicBezTo>
                  <a:lnTo>
                    <a:pt x="1" y="7199"/>
                  </a:lnTo>
                  <a:lnTo>
                    <a:pt x="1279" y="8190"/>
                  </a:lnTo>
                  <a:cubicBezTo>
                    <a:pt x="1344" y="8241"/>
                    <a:pt x="1423" y="8267"/>
                    <a:pt x="1502" y="8267"/>
                  </a:cubicBezTo>
                  <a:cubicBezTo>
                    <a:pt x="1581" y="8267"/>
                    <a:pt x="1660" y="8241"/>
                    <a:pt x="1726" y="8190"/>
                  </a:cubicBezTo>
                  <a:lnTo>
                    <a:pt x="3509" y="6806"/>
                  </a:lnTo>
                  <a:cubicBezTo>
                    <a:pt x="4553" y="5996"/>
                    <a:pt x="5164" y="4747"/>
                    <a:pt x="5164" y="3426"/>
                  </a:cubicBezTo>
                  <a:lnTo>
                    <a:pt x="5164" y="324"/>
                  </a:lnTo>
                  <a:cubicBezTo>
                    <a:pt x="4378" y="318"/>
                    <a:pt x="3648" y="199"/>
                    <a:pt x="3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36;p48">
              <a:extLst>
                <a:ext uri="{FF2B5EF4-FFF2-40B4-BE49-F238E27FC236}">
                  <a16:creationId xmlns:a16="http://schemas.microsoft.com/office/drawing/2014/main" id="{A7FA333F-4F7E-4AB7-A38E-34F05D06B9CD}"/>
                </a:ext>
              </a:extLst>
            </p:cNvPr>
            <p:cNvSpPr/>
            <p:nvPr/>
          </p:nvSpPr>
          <p:spPr>
            <a:xfrm>
              <a:off x="5299600" y="2907595"/>
              <a:ext cx="199851" cy="247116"/>
            </a:xfrm>
            <a:custGeom>
              <a:avLst/>
              <a:gdLst/>
              <a:ahLst/>
              <a:cxnLst/>
              <a:rect l="l" t="t" r="r" b="b"/>
              <a:pathLst>
                <a:path w="8909" h="11016" extrusionOk="0">
                  <a:moveTo>
                    <a:pt x="4454" y="1795"/>
                  </a:moveTo>
                  <a:cubicBezTo>
                    <a:pt x="4532" y="1795"/>
                    <a:pt x="4610" y="1817"/>
                    <a:pt x="4679" y="1860"/>
                  </a:cubicBezTo>
                  <a:cubicBezTo>
                    <a:pt x="4993" y="2053"/>
                    <a:pt x="5326" y="2214"/>
                    <a:pt x="5673" y="2339"/>
                  </a:cubicBezTo>
                  <a:cubicBezTo>
                    <a:pt x="6220" y="2538"/>
                    <a:pt x="6831" y="2677"/>
                    <a:pt x="7476" y="2749"/>
                  </a:cubicBezTo>
                  <a:cubicBezTo>
                    <a:pt x="7555" y="2758"/>
                    <a:pt x="7614" y="2825"/>
                    <a:pt x="7614" y="2905"/>
                  </a:cubicBezTo>
                  <a:lnTo>
                    <a:pt x="7614" y="5352"/>
                  </a:lnTo>
                  <a:cubicBezTo>
                    <a:pt x="7619" y="6539"/>
                    <a:pt x="7069" y="7660"/>
                    <a:pt x="6129" y="8386"/>
                  </a:cubicBezTo>
                  <a:lnTo>
                    <a:pt x="4550" y="9612"/>
                  </a:lnTo>
                  <a:cubicBezTo>
                    <a:pt x="4522" y="9633"/>
                    <a:pt x="4488" y="9644"/>
                    <a:pt x="4454" y="9644"/>
                  </a:cubicBezTo>
                  <a:cubicBezTo>
                    <a:pt x="4421" y="9644"/>
                    <a:pt x="4387" y="9633"/>
                    <a:pt x="4359" y="9612"/>
                  </a:cubicBezTo>
                  <a:lnTo>
                    <a:pt x="2779" y="8386"/>
                  </a:lnTo>
                  <a:cubicBezTo>
                    <a:pt x="1839" y="7660"/>
                    <a:pt x="1290" y="6540"/>
                    <a:pt x="1293" y="5352"/>
                  </a:cubicBezTo>
                  <a:lnTo>
                    <a:pt x="1293" y="2905"/>
                  </a:lnTo>
                  <a:cubicBezTo>
                    <a:pt x="1293" y="2825"/>
                    <a:pt x="1353" y="2758"/>
                    <a:pt x="1433" y="2749"/>
                  </a:cubicBezTo>
                  <a:lnTo>
                    <a:pt x="1431" y="2749"/>
                  </a:lnTo>
                  <a:cubicBezTo>
                    <a:pt x="2077" y="2677"/>
                    <a:pt x="2689" y="2538"/>
                    <a:pt x="3234" y="2339"/>
                  </a:cubicBezTo>
                  <a:cubicBezTo>
                    <a:pt x="3583" y="2214"/>
                    <a:pt x="3916" y="2053"/>
                    <a:pt x="4230" y="1860"/>
                  </a:cubicBezTo>
                  <a:cubicBezTo>
                    <a:pt x="4298" y="1817"/>
                    <a:pt x="4376" y="1795"/>
                    <a:pt x="4454" y="1795"/>
                  </a:cubicBezTo>
                  <a:close/>
                  <a:moveTo>
                    <a:pt x="4455" y="1"/>
                  </a:moveTo>
                  <a:cubicBezTo>
                    <a:pt x="4320" y="1"/>
                    <a:pt x="4185" y="61"/>
                    <a:pt x="4095" y="182"/>
                  </a:cubicBezTo>
                  <a:cubicBezTo>
                    <a:pt x="4003" y="303"/>
                    <a:pt x="3905" y="418"/>
                    <a:pt x="3797" y="525"/>
                  </a:cubicBezTo>
                  <a:cubicBezTo>
                    <a:pt x="3292" y="1029"/>
                    <a:pt x="2331" y="1479"/>
                    <a:pt x="787" y="1489"/>
                  </a:cubicBezTo>
                  <a:lnTo>
                    <a:pt x="244" y="1493"/>
                  </a:lnTo>
                  <a:cubicBezTo>
                    <a:pt x="109" y="1495"/>
                    <a:pt x="1" y="1603"/>
                    <a:pt x="1" y="1738"/>
                  </a:cubicBezTo>
                  <a:lnTo>
                    <a:pt x="1" y="5383"/>
                  </a:lnTo>
                  <a:cubicBezTo>
                    <a:pt x="1" y="6949"/>
                    <a:pt x="725" y="8428"/>
                    <a:pt x="1962" y="9388"/>
                  </a:cubicBezTo>
                  <a:lnTo>
                    <a:pt x="3745" y="10772"/>
                  </a:lnTo>
                  <a:cubicBezTo>
                    <a:pt x="3948" y="10930"/>
                    <a:pt x="4198" y="11016"/>
                    <a:pt x="4454" y="11016"/>
                  </a:cubicBezTo>
                  <a:lnTo>
                    <a:pt x="4454" y="11014"/>
                  </a:lnTo>
                  <a:cubicBezTo>
                    <a:pt x="4711" y="11014"/>
                    <a:pt x="4959" y="10929"/>
                    <a:pt x="5162" y="10772"/>
                  </a:cubicBezTo>
                  <a:lnTo>
                    <a:pt x="6945" y="9388"/>
                  </a:lnTo>
                  <a:cubicBezTo>
                    <a:pt x="8183" y="8428"/>
                    <a:pt x="8908" y="6949"/>
                    <a:pt x="8908" y="5383"/>
                  </a:cubicBezTo>
                  <a:lnTo>
                    <a:pt x="8908" y="1738"/>
                  </a:lnTo>
                  <a:cubicBezTo>
                    <a:pt x="8908" y="1603"/>
                    <a:pt x="8800" y="1495"/>
                    <a:pt x="8665" y="1493"/>
                  </a:cubicBezTo>
                  <a:lnTo>
                    <a:pt x="8122" y="1489"/>
                  </a:lnTo>
                  <a:cubicBezTo>
                    <a:pt x="6578" y="1479"/>
                    <a:pt x="5595" y="1007"/>
                    <a:pt x="5112" y="524"/>
                  </a:cubicBezTo>
                  <a:cubicBezTo>
                    <a:pt x="5006" y="418"/>
                    <a:pt x="4906" y="303"/>
                    <a:pt x="4816" y="182"/>
                  </a:cubicBezTo>
                  <a:cubicBezTo>
                    <a:pt x="4726" y="61"/>
                    <a:pt x="4590" y="1"/>
                    <a:pt x="4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7;p48">
              <a:extLst>
                <a:ext uri="{FF2B5EF4-FFF2-40B4-BE49-F238E27FC236}">
                  <a16:creationId xmlns:a16="http://schemas.microsoft.com/office/drawing/2014/main" id="{8CEA92BA-AC25-47E4-AC17-4B2CB0B8358E}"/>
                </a:ext>
              </a:extLst>
            </p:cNvPr>
            <p:cNvSpPr/>
            <p:nvPr/>
          </p:nvSpPr>
          <p:spPr>
            <a:xfrm>
              <a:off x="5365013" y="2938058"/>
              <a:ext cx="134438" cy="216653"/>
            </a:xfrm>
            <a:custGeom>
              <a:avLst/>
              <a:gdLst/>
              <a:ahLst/>
              <a:cxnLst/>
              <a:rect l="l" t="t" r="r" b="b"/>
              <a:pathLst>
                <a:path w="5993" h="9658" extrusionOk="0">
                  <a:moveTo>
                    <a:pt x="3924" y="0"/>
                  </a:moveTo>
                  <a:lnTo>
                    <a:pt x="3924" y="1296"/>
                  </a:lnTo>
                  <a:cubicBezTo>
                    <a:pt x="4131" y="1335"/>
                    <a:pt x="4343" y="1367"/>
                    <a:pt x="4560" y="1391"/>
                  </a:cubicBezTo>
                  <a:cubicBezTo>
                    <a:pt x="4639" y="1400"/>
                    <a:pt x="4698" y="1467"/>
                    <a:pt x="4698" y="1547"/>
                  </a:cubicBezTo>
                  <a:lnTo>
                    <a:pt x="4698" y="3994"/>
                  </a:lnTo>
                  <a:cubicBezTo>
                    <a:pt x="4703" y="5182"/>
                    <a:pt x="4153" y="6302"/>
                    <a:pt x="3213" y="7028"/>
                  </a:cubicBezTo>
                  <a:lnTo>
                    <a:pt x="1634" y="8254"/>
                  </a:lnTo>
                  <a:cubicBezTo>
                    <a:pt x="1606" y="8275"/>
                    <a:pt x="1572" y="8286"/>
                    <a:pt x="1538" y="8286"/>
                  </a:cubicBezTo>
                  <a:cubicBezTo>
                    <a:pt x="1505" y="8286"/>
                    <a:pt x="1471" y="8275"/>
                    <a:pt x="1443" y="8254"/>
                  </a:cubicBezTo>
                  <a:lnTo>
                    <a:pt x="1055" y="7953"/>
                  </a:lnTo>
                  <a:lnTo>
                    <a:pt x="21" y="8756"/>
                  </a:lnTo>
                  <a:cubicBezTo>
                    <a:pt x="14" y="8761"/>
                    <a:pt x="6" y="8766"/>
                    <a:pt x="1" y="8771"/>
                  </a:cubicBezTo>
                  <a:lnTo>
                    <a:pt x="829" y="9414"/>
                  </a:lnTo>
                  <a:cubicBezTo>
                    <a:pt x="1038" y="9577"/>
                    <a:pt x="1288" y="9658"/>
                    <a:pt x="1538" y="9658"/>
                  </a:cubicBezTo>
                  <a:cubicBezTo>
                    <a:pt x="1788" y="9658"/>
                    <a:pt x="2038" y="9577"/>
                    <a:pt x="2246" y="9414"/>
                  </a:cubicBezTo>
                  <a:lnTo>
                    <a:pt x="4031" y="8030"/>
                  </a:lnTo>
                  <a:cubicBezTo>
                    <a:pt x="5268" y="7070"/>
                    <a:pt x="5992" y="5591"/>
                    <a:pt x="5992" y="4025"/>
                  </a:cubicBezTo>
                  <a:lnTo>
                    <a:pt x="5992" y="380"/>
                  </a:lnTo>
                  <a:cubicBezTo>
                    <a:pt x="5992" y="245"/>
                    <a:pt x="5884" y="137"/>
                    <a:pt x="5749" y="135"/>
                  </a:cubicBezTo>
                  <a:lnTo>
                    <a:pt x="5206" y="131"/>
                  </a:lnTo>
                  <a:cubicBezTo>
                    <a:pt x="4775" y="131"/>
                    <a:pt x="4346" y="87"/>
                    <a:pt x="3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8;p48">
              <a:extLst>
                <a:ext uri="{FF2B5EF4-FFF2-40B4-BE49-F238E27FC236}">
                  <a16:creationId xmlns:a16="http://schemas.microsoft.com/office/drawing/2014/main" id="{7BE3333C-EE02-4077-9B88-B73316375AC7}"/>
                </a:ext>
              </a:extLst>
            </p:cNvPr>
            <p:cNvSpPr/>
            <p:nvPr/>
          </p:nvSpPr>
          <p:spPr>
            <a:xfrm>
              <a:off x="5359741" y="2988015"/>
              <a:ext cx="89708" cy="74431"/>
            </a:xfrm>
            <a:custGeom>
              <a:avLst/>
              <a:gdLst/>
              <a:ahLst/>
              <a:cxnLst/>
              <a:rect l="l" t="t" r="r" b="b"/>
              <a:pathLst>
                <a:path w="3999" h="3318" extrusionOk="0">
                  <a:moveTo>
                    <a:pt x="3598" y="1"/>
                  </a:moveTo>
                  <a:cubicBezTo>
                    <a:pt x="3495" y="1"/>
                    <a:pt x="3393" y="45"/>
                    <a:pt x="3323" y="131"/>
                  </a:cubicBezTo>
                  <a:lnTo>
                    <a:pt x="1549" y="2382"/>
                  </a:lnTo>
                  <a:lnTo>
                    <a:pt x="685" y="1256"/>
                  </a:lnTo>
                  <a:cubicBezTo>
                    <a:pt x="616" y="1164"/>
                    <a:pt x="510" y="1116"/>
                    <a:pt x="403" y="1116"/>
                  </a:cubicBezTo>
                  <a:cubicBezTo>
                    <a:pt x="327" y="1116"/>
                    <a:pt x="251" y="1140"/>
                    <a:pt x="186" y="1190"/>
                  </a:cubicBezTo>
                  <a:cubicBezTo>
                    <a:pt x="30" y="1309"/>
                    <a:pt x="1" y="1532"/>
                    <a:pt x="120" y="1689"/>
                  </a:cubicBezTo>
                  <a:lnTo>
                    <a:pt x="1261" y="3179"/>
                  </a:lnTo>
                  <a:cubicBezTo>
                    <a:pt x="1328" y="3266"/>
                    <a:pt x="1431" y="3318"/>
                    <a:pt x="1541" y="3318"/>
                  </a:cubicBezTo>
                  <a:lnTo>
                    <a:pt x="1544" y="3318"/>
                  </a:lnTo>
                  <a:cubicBezTo>
                    <a:pt x="1653" y="3318"/>
                    <a:pt x="1756" y="3269"/>
                    <a:pt x="1824" y="3183"/>
                  </a:cubicBezTo>
                  <a:lnTo>
                    <a:pt x="3881" y="572"/>
                  </a:lnTo>
                  <a:cubicBezTo>
                    <a:pt x="3999" y="416"/>
                    <a:pt x="3970" y="197"/>
                    <a:pt x="3818" y="77"/>
                  </a:cubicBezTo>
                  <a:cubicBezTo>
                    <a:pt x="3752" y="25"/>
                    <a:pt x="3675" y="1"/>
                    <a:pt x="35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9;p48">
              <a:extLst>
                <a:ext uri="{FF2B5EF4-FFF2-40B4-BE49-F238E27FC236}">
                  <a16:creationId xmlns:a16="http://schemas.microsoft.com/office/drawing/2014/main" id="{E2C766CD-5F69-4AE6-8D53-5EB7B4D84252}"/>
                </a:ext>
              </a:extLst>
            </p:cNvPr>
            <p:cNvSpPr/>
            <p:nvPr/>
          </p:nvSpPr>
          <p:spPr>
            <a:xfrm>
              <a:off x="5191094" y="2882470"/>
              <a:ext cx="57539" cy="139171"/>
            </a:xfrm>
            <a:custGeom>
              <a:avLst/>
              <a:gdLst/>
              <a:ahLst/>
              <a:cxnLst/>
              <a:rect l="l" t="t" r="r" b="b"/>
              <a:pathLst>
                <a:path w="2565" h="6204" extrusionOk="0">
                  <a:moveTo>
                    <a:pt x="1" y="0"/>
                  </a:moveTo>
                  <a:lnTo>
                    <a:pt x="1" y="6204"/>
                  </a:lnTo>
                  <a:lnTo>
                    <a:pt x="2564" y="6204"/>
                  </a:lnTo>
                  <a:lnTo>
                    <a:pt x="25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0;p48">
              <a:extLst>
                <a:ext uri="{FF2B5EF4-FFF2-40B4-BE49-F238E27FC236}">
                  <a16:creationId xmlns:a16="http://schemas.microsoft.com/office/drawing/2014/main" id="{05E8EFF0-6358-45A4-892B-100E25975C62}"/>
                </a:ext>
              </a:extLst>
            </p:cNvPr>
            <p:cNvSpPr/>
            <p:nvPr/>
          </p:nvSpPr>
          <p:spPr>
            <a:xfrm>
              <a:off x="5191094" y="2882470"/>
              <a:ext cx="57539" cy="139171"/>
            </a:xfrm>
            <a:custGeom>
              <a:avLst/>
              <a:gdLst/>
              <a:ahLst/>
              <a:cxnLst/>
              <a:rect l="l" t="t" r="r" b="b"/>
              <a:pathLst>
                <a:path w="2565" h="6204" extrusionOk="0">
                  <a:moveTo>
                    <a:pt x="1763" y="0"/>
                  </a:moveTo>
                  <a:lnTo>
                    <a:pt x="1763" y="4873"/>
                  </a:lnTo>
                  <a:cubicBezTo>
                    <a:pt x="1763" y="5166"/>
                    <a:pt x="1526" y="5403"/>
                    <a:pt x="1234" y="5403"/>
                  </a:cubicBezTo>
                  <a:lnTo>
                    <a:pt x="1" y="5403"/>
                  </a:lnTo>
                  <a:lnTo>
                    <a:pt x="1" y="6204"/>
                  </a:lnTo>
                  <a:lnTo>
                    <a:pt x="2564" y="6204"/>
                  </a:lnTo>
                  <a:lnTo>
                    <a:pt x="25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759;p48">
            <a:extLst>
              <a:ext uri="{FF2B5EF4-FFF2-40B4-BE49-F238E27FC236}">
                <a16:creationId xmlns:a16="http://schemas.microsoft.com/office/drawing/2014/main" id="{FE9C7B6A-9784-4F81-A03C-0F09CEC76764}"/>
              </a:ext>
            </a:extLst>
          </p:cNvPr>
          <p:cNvGrpSpPr/>
          <p:nvPr/>
        </p:nvGrpSpPr>
        <p:grpSpPr>
          <a:xfrm>
            <a:off x="4335147" y="1966514"/>
            <a:ext cx="473707" cy="547622"/>
            <a:chOff x="1324763" y="2633492"/>
            <a:chExt cx="473707" cy="547622"/>
          </a:xfrm>
        </p:grpSpPr>
        <p:sp>
          <p:nvSpPr>
            <p:cNvPr id="72" name="Google Shape;1760;p48">
              <a:extLst>
                <a:ext uri="{FF2B5EF4-FFF2-40B4-BE49-F238E27FC236}">
                  <a16:creationId xmlns:a16="http://schemas.microsoft.com/office/drawing/2014/main" id="{DC84BDA8-2405-44C2-BDBD-B671C64E07E3}"/>
                </a:ext>
              </a:extLst>
            </p:cNvPr>
            <p:cNvSpPr/>
            <p:nvPr/>
          </p:nvSpPr>
          <p:spPr>
            <a:xfrm>
              <a:off x="1332951" y="2641657"/>
              <a:ext cx="457399" cy="531314"/>
            </a:xfrm>
            <a:custGeom>
              <a:avLst/>
              <a:gdLst/>
              <a:ahLst/>
              <a:cxnLst/>
              <a:rect l="l" t="t" r="r" b="b"/>
              <a:pathLst>
                <a:path w="20390" h="23685" extrusionOk="0">
                  <a:moveTo>
                    <a:pt x="10199" y="0"/>
                  </a:moveTo>
                  <a:cubicBezTo>
                    <a:pt x="9889" y="0"/>
                    <a:pt x="9579" y="138"/>
                    <a:pt x="9372" y="413"/>
                  </a:cubicBezTo>
                  <a:cubicBezTo>
                    <a:pt x="9163" y="692"/>
                    <a:pt x="8935" y="954"/>
                    <a:pt x="8689" y="1199"/>
                  </a:cubicBezTo>
                  <a:cubicBezTo>
                    <a:pt x="7535" y="2351"/>
                    <a:pt x="5332" y="3381"/>
                    <a:pt x="1798" y="3407"/>
                  </a:cubicBezTo>
                  <a:lnTo>
                    <a:pt x="557" y="3416"/>
                  </a:lnTo>
                  <a:cubicBezTo>
                    <a:pt x="250" y="3419"/>
                    <a:pt x="0" y="3669"/>
                    <a:pt x="0" y="3978"/>
                  </a:cubicBezTo>
                  <a:lnTo>
                    <a:pt x="0" y="10792"/>
                  </a:lnTo>
                  <a:cubicBezTo>
                    <a:pt x="0" y="14378"/>
                    <a:pt x="1657" y="17763"/>
                    <a:pt x="4490" y="19961"/>
                  </a:cubicBezTo>
                  <a:lnTo>
                    <a:pt x="8573" y="23129"/>
                  </a:lnTo>
                  <a:cubicBezTo>
                    <a:pt x="9035" y="23489"/>
                    <a:pt x="9607" y="23685"/>
                    <a:pt x="10193" y="23685"/>
                  </a:cubicBezTo>
                  <a:lnTo>
                    <a:pt x="10195" y="23683"/>
                  </a:lnTo>
                  <a:cubicBezTo>
                    <a:pt x="10197" y="23683"/>
                    <a:pt x="10199" y="23683"/>
                    <a:pt x="10201" y="23683"/>
                  </a:cubicBezTo>
                  <a:cubicBezTo>
                    <a:pt x="10786" y="23683"/>
                    <a:pt x="11355" y="23488"/>
                    <a:pt x="11817" y="23128"/>
                  </a:cubicBezTo>
                  <a:lnTo>
                    <a:pt x="15899" y="19961"/>
                  </a:lnTo>
                  <a:cubicBezTo>
                    <a:pt x="18731" y="17761"/>
                    <a:pt x="20389" y="14378"/>
                    <a:pt x="20389" y="10792"/>
                  </a:cubicBezTo>
                  <a:lnTo>
                    <a:pt x="20389" y="3978"/>
                  </a:lnTo>
                  <a:cubicBezTo>
                    <a:pt x="20389" y="3669"/>
                    <a:pt x="20140" y="3418"/>
                    <a:pt x="19832" y="3416"/>
                  </a:cubicBezTo>
                  <a:lnTo>
                    <a:pt x="18590" y="3407"/>
                  </a:lnTo>
                  <a:cubicBezTo>
                    <a:pt x="15058" y="3381"/>
                    <a:pt x="12805" y="2305"/>
                    <a:pt x="11699" y="1199"/>
                  </a:cubicBezTo>
                  <a:cubicBezTo>
                    <a:pt x="11455" y="954"/>
                    <a:pt x="11229" y="692"/>
                    <a:pt x="11023" y="415"/>
                  </a:cubicBezTo>
                  <a:cubicBezTo>
                    <a:pt x="10818" y="138"/>
                    <a:pt x="10508" y="0"/>
                    <a:pt x="10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61;p48">
              <a:extLst>
                <a:ext uri="{FF2B5EF4-FFF2-40B4-BE49-F238E27FC236}">
                  <a16:creationId xmlns:a16="http://schemas.microsoft.com/office/drawing/2014/main" id="{E77F2FDF-3B62-4878-AE60-963564114774}"/>
                </a:ext>
              </a:extLst>
            </p:cNvPr>
            <p:cNvSpPr/>
            <p:nvPr/>
          </p:nvSpPr>
          <p:spPr>
            <a:xfrm>
              <a:off x="1324763" y="2633492"/>
              <a:ext cx="473707" cy="547622"/>
            </a:xfrm>
            <a:custGeom>
              <a:avLst/>
              <a:gdLst/>
              <a:ahLst/>
              <a:cxnLst/>
              <a:rect l="l" t="t" r="r" b="b"/>
              <a:pathLst>
                <a:path w="21117" h="24412" extrusionOk="0">
                  <a:moveTo>
                    <a:pt x="10558" y="728"/>
                  </a:moveTo>
                  <a:cubicBezTo>
                    <a:pt x="10559" y="728"/>
                    <a:pt x="10561" y="728"/>
                    <a:pt x="10563" y="728"/>
                  </a:cubicBezTo>
                  <a:lnTo>
                    <a:pt x="10564" y="728"/>
                  </a:lnTo>
                  <a:cubicBezTo>
                    <a:pt x="10774" y="728"/>
                    <a:pt x="10972" y="826"/>
                    <a:pt x="11096" y="996"/>
                  </a:cubicBezTo>
                  <a:cubicBezTo>
                    <a:pt x="11313" y="1288"/>
                    <a:pt x="11550" y="1563"/>
                    <a:pt x="11807" y="1820"/>
                  </a:cubicBezTo>
                  <a:cubicBezTo>
                    <a:pt x="12492" y="2505"/>
                    <a:pt x="14561" y="4102"/>
                    <a:pt x="18952" y="4134"/>
                  </a:cubicBezTo>
                  <a:lnTo>
                    <a:pt x="20193" y="4144"/>
                  </a:lnTo>
                  <a:cubicBezTo>
                    <a:pt x="20301" y="4144"/>
                    <a:pt x="20389" y="4233"/>
                    <a:pt x="20389" y="4342"/>
                  </a:cubicBezTo>
                  <a:lnTo>
                    <a:pt x="20389" y="11156"/>
                  </a:lnTo>
                  <a:cubicBezTo>
                    <a:pt x="20389" y="14629"/>
                    <a:pt x="18784" y="17908"/>
                    <a:pt x="16039" y="20037"/>
                  </a:cubicBezTo>
                  <a:lnTo>
                    <a:pt x="11958" y="23204"/>
                  </a:lnTo>
                  <a:cubicBezTo>
                    <a:pt x="11558" y="23515"/>
                    <a:pt x="11066" y="23683"/>
                    <a:pt x="10560" y="23685"/>
                  </a:cubicBezTo>
                  <a:cubicBezTo>
                    <a:pt x="10557" y="23685"/>
                    <a:pt x="10555" y="23685"/>
                    <a:pt x="10553" y="23685"/>
                  </a:cubicBezTo>
                  <a:cubicBezTo>
                    <a:pt x="10048" y="23685"/>
                    <a:pt x="9558" y="23515"/>
                    <a:pt x="9161" y="23204"/>
                  </a:cubicBezTo>
                  <a:lnTo>
                    <a:pt x="5079" y="20037"/>
                  </a:lnTo>
                  <a:cubicBezTo>
                    <a:pt x="2334" y="17908"/>
                    <a:pt x="729" y="14629"/>
                    <a:pt x="729" y="11156"/>
                  </a:cubicBezTo>
                  <a:lnTo>
                    <a:pt x="729" y="4342"/>
                  </a:lnTo>
                  <a:cubicBezTo>
                    <a:pt x="729" y="4233"/>
                    <a:pt x="816" y="4144"/>
                    <a:pt x="925" y="4143"/>
                  </a:cubicBezTo>
                  <a:lnTo>
                    <a:pt x="2165" y="4134"/>
                  </a:lnTo>
                  <a:cubicBezTo>
                    <a:pt x="6400" y="4104"/>
                    <a:pt x="8460" y="2672"/>
                    <a:pt x="9310" y="1820"/>
                  </a:cubicBezTo>
                  <a:cubicBezTo>
                    <a:pt x="9569" y="1562"/>
                    <a:pt x="9808" y="1286"/>
                    <a:pt x="10027" y="996"/>
                  </a:cubicBezTo>
                  <a:cubicBezTo>
                    <a:pt x="10152" y="828"/>
                    <a:pt x="10348" y="728"/>
                    <a:pt x="10558" y="728"/>
                  </a:cubicBezTo>
                  <a:close/>
                  <a:moveTo>
                    <a:pt x="10553" y="1"/>
                  </a:moveTo>
                  <a:cubicBezTo>
                    <a:pt x="10117" y="1"/>
                    <a:pt x="9706" y="208"/>
                    <a:pt x="9445" y="560"/>
                  </a:cubicBezTo>
                  <a:cubicBezTo>
                    <a:pt x="9247" y="822"/>
                    <a:pt x="9029" y="1072"/>
                    <a:pt x="8797" y="1305"/>
                  </a:cubicBezTo>
                  <a:cubicBezTo>
                    <a:pt x="8024" y="2078"/>
                    <a:pt x="6135" y="3378"/>
                    <a:pt x="2161" y="3407"/>
                  </a:cubicBezTo>
                  <a:lnTo>
                    <a:pt x="919" y="3416"/>
                  </a:lnTo>
                  <a:cubicBezTo>
                    <a:pt x="411" y="3420"/>
                    <a:pt x="2" y="3832"/>
                    <a:pt x="1" y="4340"/>
                  </a:cubicBezTo>
                  <a:lnTo>
                    <a:pt x="1" y="11156"/>
                  </a:lnTo>
                  <a:cubicBezTo>
                    <a:pt x="1" y="14854"/>
                    <a:pt x="1710" y="18344"/>
                    <a:pt x="4632" y="20612"/>
                  </a:cubicBezTo>
                  <a:lnTo>
                    <a:pt x="8714" y="23779"/>
                  </a:lnTo>
                  <a:cubicBezTo>
                    <a:pt x="9242" y="24188"/>
                    <a:pt x="9891" y="24410"/>
                    <a:pt x="10558" y="24411"/>
                  </a:cubicBezTo>
                  <a:cubicBezTo>
                    <a:pt x="11227" y="24410"/>
                    <a:pt x="11875" y="24188"/>
                    <a:pt x="12404" y="23780"/>
                  </a:cubicBezTo>
                  <a:lnTo>
                    <a:pt x="16486" y="20612"/>
                  </a:lnTo>
                  <a:cubicBezTo>
                    <a:pt x="19406" y="18344"/>
                    <a:pt x="21117" y="14854"/>
                    <a:pt x="21117" y="11156"/>
                  </a:cubicBezTo>
                  <a:lnTo>
                    <a:pt x="21117" y="4342"/>
                  </a:lnTo>
                  <a:cubicBezTo>
                    <a:pt x="21115" y="3834"/>
                    <a:pt x="20705" y="3422"/>
                    <a:pt x="20198" y="3416"/>
                  </a:cubicBezTo>
                  <a:lnTo>
                    <a:pt x="18957" y="3407"/>
                  </a:lnTo>
                  <a:cubicBezTo>
                    <a:pt x="14835" y="3377"/>
                    <a:pt x="12943" y="1928"/>
                    <a:pt x="12321" y="1307"/>
                  </a:cubicBezTo>
                  <a:cubicBezTo>
                    <a:pt x="12089" y="1075"/>
                    <a:pt x="11875" y="825"/>
                    <a:pt x="11680" y="562"/>
                  </a:cubicBezTo>
                  <a:cubicBezTo>
                    <a:pt x="11419" y="210"/>
                    <a:pt x="11008" y="1"/>
                    <a:pt x="10570" y="1"/>
                  </a:cubicBezTo>
                  <a:cubicBezTo>
                    <a:pt x="10568" y="1"/>
                    <a:pt x="10567" y="1"/>
                    <a:pt x="10565" y="1"/>
                  </a:cubicBezTo>
                  <a:lnTo>
                    <a:pt x="10563" y="1"/>
                  </a:lnTo>
                  <a:cubicBezTo>
                    <a:pt x="10559" y="1"/>
                    <a:pt x="10556" y="1"/>
                    <a:pt x="10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62;p48">
              <a:extLst>
                <a:ext uri="{FF2B5EF4-FFF2-40B4-BE49-F238E27FC236}">
                  <a16:creationId xmlns:a16="http://schemas.microsoft.com/office/drawing/2014/main" id="{30C0B45F-7845-4CAA-B991-1616E4636DC2}"/>
                </a:ext>
              </a:extLst>
            </p:cNvPr>
            <p:cNvSpPr/>
            <p:nvPr/>
          </p:nvSpPr>
          <p:spPr>
            <a:xfrm>
              <a:off x="1617484" y="2765866"/>
              <a:ext cx="64000" cy="64000"/>
            </a:xfrm>
            <a:custGeom>
              <a:avLst/>
              <a:gdLst/>
              <a:ahLst/>
              <a:cxnLst/>
              <a:rect l="l" t="t" r="r" b="b"/>
              <a:pathLst>
                <a:path w="2853" h="2853" extrusionOk="0">
                  <a:moveTo>
                    <a:pt x="1426" y="0"/>
                  </a:moveTo>
                  <a:cubicBezTo>
                    <a:pt x="638" y="0"/>
                    <a:pt x="0" y="639"/>
                    <a:pt x="0" y="1426"/>
                  </a:cubicBezTo>
                  <a:cubicBezTo>
                    <a:pt x="0" y="2214"/>
                    <a:pt x="638" y="2852"/>
                    <a:pt x="1426" y="2852"/>
                  </a:cubicBezTo>
                  <a:cubicBezTo>
                    <a:pt x="2214" y="2852"/>
                    <a:pt x="2852" y="2214"/>
                    <a:pt x="2852" y="1426"/>
                  </a:cubicBezTo>
                  <a:cubicBezTo>
                    <a:pt x="2852" y="639"/>
                    <a:pt x="2214"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63;p48">
              <a:extLst>
                <a:ext uri="{FF2B5EF4-FFF2-40B4-BE49-F238E27FC236}">
                  <a16:creationId xmlns:a16="http://schemas.microsoft.com/office/drawing/2014/main" id="{C45032D6-57D8-43F9-A55B-C7D3E10A3175}"/>
                </a:ext>
              </a:extLst>
            </p:cNvPr>
            <p:cNvSpPr/>
            <p:nvPr/>
          </p:nvSpPr>
          <p:spPr>
            <a:xfrm>
              <a:off x="1639468" y="2765866"/>
              <a:ext cx="44708" cy="64022"/>
            </a:xfrm>
            <a:custGeom>
              <a:avLst/>
              <a:gdLst/>
              <a:ahLst/>
              <a:cxnLst/>
              <a:rect l="l" t="t" r="r" b="b"/>
              <a:pathLst>
                <a:path w="1993" h="2854" extrusionOk="0">
                  <a:moveTo>
                    <a:pt x="446" y="0"/>
                  </a:moveTo>
                  <a:cubicBezTo>
                    <a:pt x="295" y="0"/>
                    <a:pt x="144" y="25"/>
                    <a:pt x="1" y="71"/>
                  </a:cubicBezTo>
                  <a:cubicBezTo>
                    <a:pt x="585" y="264"/>
                    <a:pt x="982" y="810"/>
                    <a:pt x="982" y="1426"/>
                  </a:cubicBezTo>
                  <a:cubicBezTo>
                    <a:pt x="982" y="2043"/>
                    <a:pt x="585" y="2588"/>
                    <a:pt x="1" y="2781"/>
                  </a:cubicBezTo>
                  <a:cubicBezTo>
                    <a:pt x="149" y="2830"/>
                    <a:pt x="300" y="2853"/>
                    <a:pt x="447" y="2853"/>
                  </a:cubicBezTo>
                  <a:cubicBezTo>
                    <a:pt x="1125" y="2853"/>
                    <a:pt x="1740" y="2364"/>
                    <a:pt x="1853" y="1653"/>
                  </a:cubicBezTo>
                  <a:cubicBezTo>
                    <a:pt x="1993" y="785"/>
                    <a:pt x="1324" y="0"/>
                    <a:pt x="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64;p48">
              <a:extLst>
                <a:ext uri="{FF2B5EF4-FFF2-40B4-BE49-F238E27FC236}">
                  <a16:creationId xmlns:a16="http://schemas.microsoft.com/office/drawing/2014/main" id="{72D889E2-3124-4697-A4FA-C74CF692D540}"/>
                </a:ext>
              </a:extLst>
            </p:cNvPr>
            <p:cNvSpPr/>
            <p:nvPr/>
          </p:nvSpPr>
          <p:spPr>
            <a:xfrm>
              <a:off x="1397018" y="2798528"/>
              <a:ext cx="142043" cy="84907"/>
            </a:xfrm>
            <a:custGeom>
              <a:avLst/>
              <a:gdLst/>
              <a:ahLst/>
              <a:cxnLst/>
              <a:rect l="l" t="t" r="r" b="b"/>
              <a:pathLst>
                <a:path w="6332" h="3785" extrusionOk="0">
                  <a:moveTo>
                    <a:pt x="1525" y="1"/>
                  </a:moveTo>
                  <a:cubicBezTo>
                    <a:pt x="682" y="1"/>
                    <a:pt x="1" y="683"/>
                    <a:pt x="1" y="1526"/>
                  </a:cubicBezTo>
                  <a:lnTo>
                    <a:pt x="1" y="3784"/>
                  </a:lnTo>
                  <a:lnTo>
                    <a:pt x="6332" y="3784"/>
                  </a:lnTo>
                  <a:lnTo>
                    <a:pt x="6332" y="1526"/>
                  </a:lnTo>
                  <a:cubicBezTo>
                    <a:pt x="6332" y="683"/>
                    <a:pt x="5650" y="1"/>
                    <a:pt x="4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65;p48">
              <a:extLst>
                <a:ext uri="{FF2B5EF4-FFF2-40B4-BE49-F238E27FC236}">
                  <a16:creationId xmlns:a16="http://schemas.microsoft.com/office/drawing/2014/main" id="{B161430F-E155-488A-A540-1EC594D472F7}"/>
                </a:ext>
              </a:extLst>
            </p:cNvPr>
            <p:cNvSpPr/>
            <p:nvPr/>
          </p:nvSpPr>
          <p:spPr>
            <a:xfrm>
              <a:off x="1486748" y="2798528"/>
              <a:ext cx="52357" cy="84907"/>
            </a:xfrm>
            <a:custGeom>
              <a:avLst/>
              <a:gdLst/>
              <a:ahLst/>
              <a:cxnLst/>
              <a:rect l="l" t="t" r="r" b="b"/>
              <a:pathLst>
                <a:path w="2334" h="3785" extrusionOk="0">
                  <a:moveTo>
                    <a:pt x="0" y="1"/>
                  </a:moveTo>
                  <a:cubicBezTo>
                    <a:pt x="800" y="1"/>
                    <a:pt x="1448" y="649"/>
                    <a:pt x="1448" y="1449"/>
                  </a:cubicBezTo>
                  <a:lnTo>
                    <a:pt x="1448" y="3784"/>
                  </a:lnTo>
                  <a:lnTo>
                    <a:pt x="2333" y="3784"/>
                  </a:lnTo>
                  <a:lnTo>
                    <a:pt x="2333" y="1553"/>
                  </a:lnTo>
                  <a:cubicBezTo>
                    <a:pt x="2333" y="696"/>
                    <a:pt x="1638" y="1"/>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66;p48">
              <a:extLst>
                <a:ext uri="{FF2B5EF4-FFF2-40B4-BE49-F238E27FC236}">
                  <a16:creationId xmlns:a16="http://schemas.microsoft.com/office/drawing/2014/main" id="{B2F603AB-6265-4364-B14C-2C2634A0815E}"/>
                </a:ext>
              </a:extLst>
            </p:cNvPr>
            <p:cNvSpPr/>
            <p:nvPr/>
          </p:nvSpPr>
          <p:spPr>
            <a:xfrm>
              <a:off x="1368349" y="2880362"/>
              <a:ext cx="44910" cy="53883"/>
            </a:xfrm>
            <a:custGeom>
              <a:avLst/>
              <a:gdLst/>
              <a:ahLst/>
              <a:cxnLst/>
              <a:rect l="l" t="t" r="r" b="b"/>
              <a:pathLst>
                <a:path w="2002" h="2402" extrusionOk="0">
                  <a:moveTo>
                    <a:pt x="901" y="0"/>
                  </a:moveTo>
                  <a:cubicBezTo>
                    <a:pt x="852" y="0"/>
                    <a:pt x="800" y="9"/>
                    <a:pt x="743" y="28"/>
                  </a:cubicBezTo>
                  <a:cubicBezTo>
                    <a:pt x="249" y="189"/>
                    <a:pt x="1" y="789"/>
                    <a:pt x="189" y="1369"/>
                  </a:cubicBezTo>
                  <a:cubicBezTo>
                    <a:pt x="356" y="1882"/>
                    <a:pt x="873" y="2402"/>
                    <a:pt x="1332" y="2402"/>
                  </a:cubicBezTo>
                  <a:cubicBezTo>
                    <a:pt x="1392" y="2402"/>
                    <a:pt x="1450" y="2393"/>
                    <a:pt x="1506" y="2375"/>
                  </a:cubicBezTo>
                  <a:cubicBezTo>
                    <a:pt x="2001" y="2214"/>
                    <a:pt x="1808" y="1620"/>
                    <a:pt x="1620" y="1040"/>
                  </a:cubicBezTo>
                  <a:cubicBezTo>
                    <a:pt x="1452" y="526"/>
                    <a:pt x="1282"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67;p48">
              <a:extLst>
                <a:ext uri="{FF2B5EF4-FFF2-40B4-BE49-F238E27FC236}">
                  <a16:creationId xmlns:a16="http://schemas.microsoft.com/office/drawing/2014/main" id="{C40D25E1-E0A0-4958-BC69-51FF3809723C}"/>
                </a:ext>
              </a:extLst>
            </p:cNvPr>
            <p:cNvSpPr/>
            <p:nvPr/>
          </p:nvSpPr>
          <p:spPr>
            <a:xfrm>
              <a:off x="1522842" y="2880362"/>
              <a:ext cx="44887" cy="53883"/>
            </a:xfrm>
            <a:custGeom>
              <a:avLst/>
              <a:gdLst/>
              <a:ahLst/>
              <a:cxnLst/>
              <a:rect l="l" t="t" r="r" b="b"/>
              <a:pathLst>
                <a:path w="2001" h="2402" extrusionOk="0">
                  <a:moveTo>
                    <a:pt x="1100" y="0"/>
                  </a:moveTo>
                  <a:cubicBezTo>
                    <a:pt x="719" y="0"/>
                    <a:pt x="549" y="526"/>
                    <a:pt x="382" y="1040"/>
                  </a:cubicBezTo>
                  <a:cubicBezTo>
                    <a:pt x="193" y="1620"/>
                    <a:pt x="0" y="2214"/>
                    <a:pt x="495" y="2375"/>
                  </a:cubicBezTo>
                  <a:cubicBezTo>
                    <a:pt x="551" y="2393"/>
                    <a:pt x="610" y="2402"/>
                    <a:pt x="669" y="2402"/>
                  </a:cubicBezTo>
                  <a:cubicBezTo>
                    <a:pt x="1129" y="2402"/>
                    <a:pt x="1645" y="1882"/>
                    <a:pt x="1812" y="1369"/>
                  </a:cubicBezTo>
                  <a:cubicBezTo>
                    <a:pt x="2001" y="789"/>
                    <a:pt x="1753" y="189"/>
                    <a:pt x="1258" y="28"/>
                  </a:cubicBezTo>
                  <a:cubicBezTo>
                    <a:pt x="1202" y="9"/>
                    <a:pt x="1149" y="0"/>
                    <a:pt x="1100" y="0"/>
                  </a:cubicBezTo>
                  <a:close/>
                </a:path>
              </a:pathLst>
            </a:custGeom>
            <a:solidFill>
              <a:srgbClr val="BF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68;p48">
              <a:extLst>
                <a:ext uri="{FF2B5EF4-FFF2-40B4-BE49-F238E27FC236}">
                  <a16:creationId xmlns:a16="http://schemas.microsoft.com/office/drawing/2014/main" id="{16CCCCCE-275D-46AF-AB85-AE8448BD4493}"/>
                </a:ext>
              </a:extLst>
            </p:cNvPr>
            <p:cNvSpPr/>
            <p:nvPr/>
          </p:nvSpPr>
          <p:spPr>
            <a:xfrm>
              <a:off x="1397018" y="2840970"/>
              <a:ext cx="142087" cy="155749"/>
            </a:xfrm>
            <a:custGeom>
              <a:avLst/>
              <a:gdLst/>
              <a:ahLst/>
              <a:cxnLst/>
              <a:rect l="l" t="t" r="r" b="b"/>
              <a:pathLst>
                <a:path w="6334" h="6943" extrusionOk="0">
                  <a:moveTo>
                    <a:pt x="1733" y="1"/>
                  </a:moveTo>
                  <a:cubicBezTo>
                    <a:pt x="775" y="1"/>
                    <a:pt x="1" y="775"/>
                    <a:pt x="1" y="1731"/>
                  </a:cubicBezTo>
                  <a:lnTo>
                    <a:pt x="1" y="3831"/>
                  </a:lnTo>
                  <a:cubicBezTo>
                    <a:pt x="1" y="5550"/>
                    <a:pt x="1393" y="6942"/>
                    <a:pt x="3113" y="6942"/>
                  </a:cubicBezTo>
                  <a:lnTo>
                    <a:pt x="3221" y="6942"/>
                  </a:lnTo>
                  <a:cubicBezTo>
                    <a:pt x="4940" y="6942"/>
                    <a:pt x="6333" y="5550"/>
                    <a:pt x="6333" y="3831"/>
                  </a:cubicBezTo>
                  <a:lnTo>
                    <a:pt x="6333" y="1731"/>
                  </a:lnTo>
                  <a:cubicBezTo>
                    <a:pt x="6333" y="775"/>
                    <a:pt x="5559" y="1"/>
                    <a:pt x="46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69;p48">
              <a:extLst>
                <a:ext uri="{FF2B5EF4-FFF2-40B4-BE49-F238E27FC236}">
                  <a16:creationId xmlns:a16="http://schemas.microsoft.com/office/drawing/2014/main" id="{0BDE9390-F60D-44C3-A8EE-D80B104B9CBA}"/>
                </a:ext>
              </a:extLst>
            </p:cNvPr>
            <p:cNvSpPr/>
            <p:nvPr/>
          </p:nvSpPr>
          <p:spPr>
            <a:xfrm>
              <a:off x="1406395" y="2842630"/>
              <a:ext cx="132666" cy="154111"/>
            </a:xfrm>
            <a:custGeom>
              <a:avLst/>
              <a:gdLst/>
              <a:ahLst/>
              <a:cxnLst/>
              <a:rect l="l" t="t" r="r" b="b"/>
              <a:pathLst>
                <a:path w="5914" h="6870" extrusionOk="0">
                  <a:moveTo>
                    <a:pt x="4663" y="1"/>
                  </a:moveTo>
                  <a:lnTo>
                    <a:pt x="4663" y="2"/>
                  </a:lnTo>
                  <a:cubicBezTo>
                    <a:pt x="4714" y="167"/>
                    <a:pt x="4740" y="340"/>
                    <a:pt x="4740" y="513"/>
                  </a:cubicBezTo>
                  <a:lnTo>
                    <a:pt x="4740" y="2528"/>
                  </a:lnTo>
                  <a:cubicBezTo>
                    <a:pt x="4740" y="3656"/>
                    <a:pt x="4138" y="4701"/>
                    <a:pt x="3162" y="5267"/>
                  </a:cubicBezTo>
                  <a:cubicBezTo>
                    <a:pt x="2671" y="5552"/>
                    <a:pt x="2122" y="5694"/>
                    <a:pt x="1574" y="5694"/>
                  </a:cubicBezTo>
                  <a:cubicBezTo>
                    <a:pt x="1031" y="5694"/>
                    <a:pt x="488" y="5555"/>
                    <a:pt x="0" y="5276"/>
                  </a:cubicBezTo>
                  <a:lnTo>
                    <a:pt x="0" y="5276"/>
                  </a:lnTo>
                  <a:cubicBezTo>
                    <a:pt x="574" y="6279"/>
                    <a:pt x="1633" y="6869"/>
                    <a:pt x="2748" y="6869"/>
                  </a:cubicBezTo>
                  <a:cubicBezTo>
                    <a:pt x="3018" y="6869"/>
                    <a:pt x="3292" y="6834"/>
                    <a:pt x="3562" y="6763"/>
                  </a:cubicBezTo>
                  <a:cubicBezTo>
                    <a:pt x="4949" y="6394"/>
                    <a:pt x="5914" y="5138"/>
                    <a:pt x="5914" y="3703"/>
                  </a:cubicBezTo>
                  <a:lnTo>
                    <a:pt x="5914" y="1688"/>
                  </a:lnTo>
                  <a:cubicBezTo>
                    <a:pt x="5914" y="910"/>
                    <a:pt x="5406" y="225"/>
                    <a:pt x="4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70;p48">
              <a:extLst>
                <a:ext uri="{FF2B5EF4-FFF2-40B4-BE49-F238E27FC236}">
                  <a16:creationId xmlns:a16="http://schemas.microsoft.com/office/drawing/2014/main" id="{4019B6EC-19E4-4C16-A71E-713215B33B47}"/>
                </a:ext>
              </a:extLst>
            </p:cNvPr>
            <p:cNvSpPr/>
            <p:nvPr/>
          </p:nvSpPr>
          <p:spPr>
            <a:xfrm>
              <a:off x="1704500" y="2880272"/>
              <a:ext cx="44910" cy="53860"/>
            </a:xfrm>
            <a:custGeom>
              <a:avLst/>
              <a:gdLst/>
              <a:ahLst/>
              <a:cxnLst/>
              <a:rect l="l" t="t" r="r" b="b"/>
              <a:pathLst>
                <a:path w="2002" h="2401" extrusionOk="0">
                  <a:moveTo>
                    <a:pt x="1101" y="0"/>
                  </a:moveTo>
                  <a:cubicBezTo>
                    <a:pt x="720" y="0"/>
                    <a:pt x="549" y="525"/>
                    <a:pt x="383" y="1040"/>
                  </a:cubicBezTo>
                  <a:cubicBezTo>
                    <a:pt x="195" y="1620"/>
                    <a:pt x="0" y="2212"/>
                    <a:pt x="495" y="2373"/>
                  </a:cubicBezTo>
                  <a:cubicBezTo>
                    <a:pt x="552" y="2391"/>
                    <a:pt x="610" y="2400"/>
                    <a:pt x="669" y="2400"/>
                  </a:cubicBezTo>
                  <a:cubicBezTo>
                    <a:pt x="1129" y="2400"/>
                    <a:pt x="1645" y="1882"/>
                    <a:pt x="1812" y="1368"/>
                  </a:cubicBezTo>
                  <a:cubicBezTo>
                    <a:pt x="2001" y="787"/>
                    <a:pt x="1753" y="187"/>
                    <a:pt x="1258" y="27"/>
                  </a:cubicBezTo>
                  <a:cubicBezTo>
                    <a:pt x="1202" y="9"/>
                    <a:pt x="1150" y="0"/>
                    <a:pt x="1101" y="0"/>
                  </a:cubicBezTo>
                  <a:close/>
                </a:path>
              </a:pathLst>
            </a:custGeom>
            <a:solidFill>
              <a:srgbClr val="E8A3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71;p48">
              <a:extLst>
                <a:ext uri="{FF2B5EF4-FFF2-40B4-BE49-F238E27FC236}">
                  <a16:creationId xmlns:a16="http://schemas.microsoft.com/office/drawing/2014/main" id="{711787EB-ABAD-4614-86AD-7832CB07E77C}"/>
                </a:ext>
              </a:extLst>
            </p:cNvPr>
            <p:cNvSpPr/>
            <p:nvPr/>
          </p:nvSpPr>
          <p:spPr>
            <a:xfrm>
              <a:off x="1578676" y="2818672"/>
              <a:ext cx="142087" cy="177957"/>
            </a:xfrm>
            <a:custGeom>
              <a:avLst/>
              <a:gdLst/>
              <a:ahLst/>
              <a:cxnLst/>
              <a:rect l="l" t="t" r="r" b="b"/>
              <a:pathLst>
                <a:path w="6334" h="7933" extrusionOk="0">
                  <a:moveTo>
                    <a:pt x="1732" y="1"/>
                  </a:moveTo>
                  <a:cubicBezTo>
                    <a:pt x="776" y="1"/>
                    <a:pt x="1" y="777"/>
                    <a:pt x="1" y="1733"/>
                  </a:cubicBezTo>
                  <a:lnTo>
                    <a:pt x="1" y="4820"/>
                  </a:lnTo>
                  <a:cubicBezTo>
                    <a:pt x="1" y="6538"/>
                    <a:pt x="1394" y="7932"/>
                    <a:pt x="3113" y="7932"/>
                  </a:cubicBezTo>
                  <a:lnTo>
                    <a:pt x="3220" y="7932"/>
                  </a:lnTo>
                  <a:cubicBezTo>
                    <a:pt x="4939" y="7932"/>
                    <a:pt x="6333" y="6538"/>
                    <a:pt x="6333" y="4820"/>
                  </a:cubicBezTo>
                  <a:lnTo>
                    <a:pt x="6333" y="1733"/>
                  </a:lnTo>
                  <a:cubicBezTo>
                    <a:pt x="6333" y="777"/>
                    <a:pt x="5557" y="1"/>
                    <a:pt x="4601" y="1"/>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72;p48">
              <a:extLst>
                <a:ext uri="{FF2B5EF4-FFF2-40B4-BE49-F238E27FC236}">
                  <a16:creationId xmlns:a16="http://schemas.microsoft.com/office/drawing/2014/main" id="{8FF013B9-47FE-4661-847A-3613C5002B9E}"/>
                </a:ext>
              </a:extLst>
            </p:cNvPr>
            <p:cNvSpPr/>
            <p:nvPr/>
          </p:nvSpPr>
          <p:spPr>
            <a:xfrm>
              <a:off x="1590700" y="2819727"/>
              <a:ext cx="130064" cy="176880"/>
            </a:xfrm>
            <a:custGeom>
              <a:avLst/>
              <a:gdLst/>
              <a:ahLst/>
              <a:cxnLst/>
              <a:rect l="l" t="t" r="r" b="b"/>
              <a:pathLst>
                <a:path w="5798" h="7885" extrusionOk="0">
                  <a:moveTo>
                    <a:pt x="4434" y="0"/>
                  </a:moveTo>
                  <a:cubicBezTo>
                    <a:pt x="4511" y="200"/>
                    <a:pt x="4551" y="415"/>
                    <a:pt x="4551" y="630"/>
                  </a:cubicBezTo>
                  <a:lnTo>
                    <a:pt x="4551" y="3633"/>
                  </a:lnTo>
                  <a:cubicBezTo>
                    <a:pt x="4550" y="4724"/>
                    <a:pt x="3988" y="5738"/>
                    <a:pt x="3064" y="6317"/>
                  </a:cubicBezTo>
                  <a:cubicBezTo>
                    <a:pt x="2552" y="6637"/>
                    <a:pt x="1969" y="6799"/>
                    <a:pt x="1384" y="6799"/>
                  </a:cubicBezTo>
                  <a:cubicBezTo>
                    <a:pt x="912" y="6799"/>
                    <a:pt x="439" y="6694"/>
                    <a:pt x="0" y="6481"/>
                  </a:cubicBezTo>
                  <a:lnTo>
                    <a:pt x="0" y="6481"/>
                  </a:lnTo>
                  <a:cubicBezTo>
                    <a:pt x="599" y="7374"/>
                    <a:pt x="1594" y="7885"/>
                    <a:pt x="2630" y="7885"/>
                  </a:cubicBezTo>
                  <a:cubicBezTo>
                    <a:pt x="2937" y="7885"/>
                    <a:pt x="3247" y="7840"/>
                    <a:pt x="3552" y="7747"/>
                  </a:cubicBezTo>
                  <a:cubicBezTo>
                    <a:pt x="4885" y="7343"/>
                    <a:pt x="5797" y="6112"/>
                    <a:pt x="5797" y="4718"/>
                  </a:cubicBezTo>
                  <a:lnTo>
                    <a:pt x="5797" y="1715"/>
                  </a:lnTo>
                  <a:cubicBezTo>
                    <a:pt x="5797" y="897"/>
                    <a:pt x="5232" y="186"/>
                    <a:pt x="4434"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73;p48">
              <a:extLst>
                <a:ext uri="{FF2B5EF4-FFF2-40B4-BE49-F238E27FC236}">
                  <a16:creationId xmlns:a16="http://schemas.microsoft.com/office/drawing/2014/main" id="{9B01D3AE-59CC-4D47-8047-BD536803C746}"/>
                </a:ext>
              </a:extLst>
            </p:cNvPr>
            <p:cNvSpPr/>
            <p:nvPr/>
          </p:nvSpPr>
          <p:spPr>
            <a:xfrm>
              <a:off x="1704500" y="2880272"/>
              <a:ext cx="44910" cy="53860"/>
            </a:xfrm>
            <a:custGeom>
              <a:avLst/>
              <a:gdLst/>
              <a:ahLst/>
              <a:cxnLst/>
              <a:rect l="l" t="t" r="r" b="b"/>
              <a:pathLst>
                <a:path w="2002" h="2401" extrusionOk="0">
                  <a:moveTo>
                    <a:pt x="1101" y="0"/>
                  </a:moveTo>
                  <a:cubicBezTo>
                    <a:pt x="720" y="0"/>
                    <a:pt x="549" y="525"/>
                    <a:pt x="383" y="1040"/>
                  </a:cubicBezTo>
                  <a:cubicBezTo>
                    <a:pt x="195" y="1620"/>
                    <a:pt x="0" y="2212"/>
                    <a:pt x="495" y="2373"/>
                  </a:cubicBezTo>
                  <a:cubicBezTo>
                    <a:pt x="552" y="2391"/>
                    <a:pt x="610" y="2400"/>
                    <a:pt x="669" y="2400"/>
                  </a:cubicBezTo>
                  <a:cubicBezTo>
                    <a:pt x="1129" y="2400"/>
                    <a:pt x="1645" y="1882"/>
                    <a:pt x="1812" y="1368"/>
                  </a:cubicBezTo>
                  <a:cubicBezTo>
                    <a:pt x="2001" y="787"/>
                    <a:pt x="1753" y="187"/>
                    <a:pt x="1258" y="27"/>
                  </a:cubicBezTo>
                  <a:cubicBezTo>
                    <a:pt x="1202" y="9"/>
                    <a:pt x="1150" y="0"/>
                    <a:pt x="1101"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74;p48">
              <a:extLst>
                <a:ext uri="{FF2B5EF4-FFF2-40B4-BE49-F238E27FC236}">
                  <a16:creationId xmlns:a16="http://schemas.microsoft.com/office/drawing/2014/main" id="{C0ED0AAB-70E5-4179-A485-73550A5C43A3}"/>
                </a:ext>
              </a:extLst>
            </p:cNvPr>
            <p:cNvSpPr/>
            <p:nvPr/>
          </p:nvSpPr>
          <p:spPr>
            <a:xfrm>
              <a:off x="1578676" y="2803373"/>
              <a:ext cx="142087" cy="63686"/>
            </a:xfrm>
            <a:custGeom>
              <a:avLst/>
              <a:gdLst/>
              <a:ahLst/>
              <a:cxnLst/>
              <a:rect l="l" t="t" r="r" b="b"/>
              <a:pathLst>
                <a:path w="6334" h="2839" extrusionOk="0">
                  <a:moveTo>
                    <a:pt x="1762" y="1"/>
                  </a:moveTo>
                  <a:cubicBezTo>
                    <a:pt x="789" y="1"/>
                    <a:pt x="1" y="790"/>
                    <a:pt x="1" y="1762"/>
                  </a:cubicBezTo>
                  <a:lnTo>
                    <a:pt x="1" y="2760"/>
                  </a:lnTo>
                  <a:cubicBezTo>
                    <a:pt x="220" y="2811"/>
                    <a:pt x="446" y="2839"/>
                    <a:pt x="671" y="2839"/>
                  </a:cubicBezTo>
                  <a:cubicBezTo>
                    <a:pt x="1689" y="2839"/>
                    <a:pt x="2588" y="2316"/>
                    <a:pt x="3126" y="1518"/>
                  </a:cubicBezTo>
                  <a:cubicBezTo>
                    <a:pt x="3143" y="1493"/>
                    <a:pt x="3170" y="1481"/>
                    <a:pt x="3197" y="1481"/>
                  </a:cubicBezTo>
                  <a:cubicBezTo>
                    <a:pt x="3223" y="1481"/>
                    <a:pt x="3249" y="1493"/>
                    <a:pt x="3266" y="1517"/>
                  </a:cubicBezTo>
                  <a:cubicBezTo>
                    <a:pt x="3811" y="2266"/>
                    <a:pt x="4681" y="2752"/>
                    <a:pt x="5663" y="2752"/>
                  </a:cubicBezTo>
                  <a:cubicBezTo>
                    <a:pt x="5888" y="2752"/>
                    <a:pt x="6114" y="2725"/>
                    <a:pt x="6333" y="2673"/>
                  </a:cubicBezTo>
                  <a:lnTo>
                    <a:pt x="6333" y="1764"/>
                  </a:lnTo>
                  <a:cubicBezTo>
                    <a:pt x="6333" y="790"/>
                    <a:pt x="5546" y="1"/>
                    <a:pt x="4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75;p48">
              <a:extLst>
                <a:ext uri="{FF2B5EF4-FFF2-40B4-BE49-F238E27FC236}">
                  <a16:creationId xmlns:a16="http://schemas.microsoft.com/office/drawing/2014/main" id="{916F9B93-D267-4164-B91E-14191A4BF5BF}"/>
                </a:ext>
              </a:extLst>
            </p:cNvPr>
            <p:cNvSpPr/>
            <p:nvPr/>
          </p:nvSpPr>
          <p:spPr>
            <a:xfrm>
              <a:off x="1649563" y="2803373"/>
              <a:ext cx="71201" cy="61712"/>
            </a:xfrm>
            <a:custGeom>
              <a:avLst/>
              <a:gdLst/>
              <a:ahLst/>
              <a:cxnLst/>
              <a:rect l="l" t="t" r="r" b="b"/>
              <a:pathLst>
                <a:path w="3174" h="2751" extrusionOk="0">
                  <a:moveTo>
                    <a:pt x="1" y="1"/>
                  </a:moveTo>
                  <a:cubicBezTo>
                    <a:pt x="1064" y="1"/>
                    <a:pt x="1927" y="863"/>
                    <a:pt x="1927" y="1928"/>
                  </a:cubicBezTo>
                  <a:lnTo>
                    <a:pt x="1927" y="2694"/>
                  </a:lnTo>
                  <a:cubicBezTo>
                    <a:pt x="2117" y="2732"/>
                    <a:pt x="2309" y="2751"/>
                    <a:pt x="2501" y="2751"/>
                  </a:cubicBezTo>
                  <a:cubicBezTo>
                    <a:pt x="2727" y="2751"/>
                    <a:pt x="2952" y="2724"/>
                    <a:pt x="3173" y="2672"/>
                  </a:cubicBezTo>
                  <a:lnTo>
                    <a:pt x="3173" y="1762"/>
                  </a:lnTo>
                  <a:cubicBezTo>
                    <a:pt x="3173" y="790"/>
                    <a:pt x="2384" y="1"/>
                    <a:pt x="1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76;p48">
              <a:extLst>
                <a:ext uri="{FF2B5EF4-FFF2-40B4-BE49-F238E27FC236}">
                  <a16:creationId xmlns:a16="http://schemas.microsoft.com/office/drawing/2014/main" id="{2542D3FC-DE0B-4992-958C-E36197681588}"/>
                </a:ext>
              </a:extLst>
            </p:cNvPr>
            <p:cNvSpPr/>
            <p:nvPr/>
          </p:nvSpPr>
          <p:spPr>
            <a:xfrm>
              <a:off x="1522842" y="2880362"/>
              <a:ext cx="44887" cy="53883"/>
            </a:xfrm>
            <a:custGeom>
              <a:avLst/>
              <a:gdLst/>
              <a:ahLst/>
              <a:cxnLst/>
              <a:rect l="l" t="t" r="r" b="b"/>
              <a:pathLst>
                <a:path w="2001" h="2402" extrusionOk="0">
                  <a:moveTo>
                    <a:pt x="1100" y="0"/>
                  </a:moveTo>
                  <a:cubicBezTo>
                    <a:pt x="719" y="0"/>
                    <a:pt x="549" y="526"/>
                    <a:pt x="382" y="1040"/>
                  </a:cubicBezTo>
                  <a:cubicBezTo>
                    <a:pt x="193" y="1620"/>
                    <a:pt x="0" y="2214"/>
                    <a:pt x="495" y="2375"/>
                  </a:cubicBezTo>
                  <a:cubicBezTo>
                    <a:pt x="551" y="2393"/>
                    <a:pt x="610" y="2402"/>
                    <a:pt x="669" y="2402"/>
                  </a:cubicBezTo>
                  <a:cubicBezTo>
                    <a:pt x="1129" y="2402"/>
                    <a:pt x="1645" y="1882"/>
                    <a:pt x="1812" y="1369"/>
                  </a:cubicBezTo>
                  <a:cubicBezTo>
                    <a:pt x="2001" y="789"/>
                    <a:pt x="1753" y="189"/>
                    <a:pt x="1258" y="28"/>
                  </a:cubicBezTo>
                  <a:cubicBezTo>
                    <a:pt x="1202" y="9"/>
                    <a:pt x="1149"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77;p48">
              <a:extLst>
                <a:ext uri="{FF2B5EF4-FFF2-40B4-BE49-F238E27FC236}">
                  <a16:creationId xmlns:a16="http://schemas.microsoft.com/office/drawing/2014/main" id="{D713BD31-F994-4A03-8C8E-0C8A7C8FC465}"/>
                </a:ext>
              </a:extLst>
            </p:cNvPr>
            <p:cNvSpPr/>
            <p:nvPr/>
          </p:nvSpPr>
          <p:spPr>
            <a:xfrm>
              <a:off x="1550007" y="2880272"/>
              <a:ext cx="44910" cy="53860"/>
            </a:xfrm>
            <a:custGeom>
              <a:avLst/>
              <a:gdLst/>
              <a:ahLst/>
              <a:cxnLst/>
              <a:rect l="l" t="t" r="r" b="b"/>
              <a:pathLst>
                <a:path w="2002" h="2401" extrusionOk="0">
                  <a:moveTo>
                    <a:pt x="900" y="0"/>
                  </a:moveTo>
                  <a:cubicBezTo>
                    <a:pt x="852" y="0"/>
                    <a:pt x="800" y="9"/>
                    <a:pt x="743" y="27"/>
                  </a:cubicBezTo>
                  <a:cubicBezTo>
                    <a:pt x="249" y="187"/>
                    <a:pt x="1" y="787"/>
                    <a:pt x="189" y="1368"/>
                  </a:cubicBezTo>
                  <a:cubicBezTo>
                    <a:pt x="356" y="1882"/>
                    <a:pt x="873" y="2400"/>
                    <a:pt x="1332" y="2400"/>
                  </a:cubicBezTo>
                  <a:cubicBezTo>
                    <a:pt x="1392" y="2400"/>
                    <a:pt x="1450" y="2391"/>
                    <a:pt x="1507" y="2373"/>
                  </a:cubicBezTo>
                  <a:cubicBezTo>
                    <a:pt x="2001" y="2212"/>
                    <a:pt x="1808" y="1620"/>
                    <a:pt x="1620" y="1040"/>
                  </a:cubicBezTo>
                  <a:cubicBezTo>
                    <a:pt x="1452" y="525"/>
                    <a:pt x="1282" y="0"/>
                    <a:pt x="900"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8;p48">
              <a:extLst>
                <a:ext uri="{FF2B5EF4-FFF2-40B4-BE49-F238E27FC236}">
                  <a16:creationId xmlns:a16="http://schemas.microsoft.com/office/drawing/2014/main" id="{A3CABCD0-2623-44BF-8475-774EF1F2F028}"/>
                </a:ext>
              </a:extLst>
            </p:cNvPr>
            <p:cNvSpPr/>
            <p:nvPr/>
          </p:nvSpPr>
          <p:spPr>
            <a:xfrm>
              <a:off x="1397018" y="2927605"/>
              <a:ext cx="142065" cy="100318"/>
            </a:xfrm>
            <a:custGeom>
              <a:avLst/>
              <a:gdLst/>
              <a:ahLst/>
              <a:cxnLst/>
              <a:rect l="l" t="t" r="r" b="b"/>
              <a:pathLst>
                <a:path w="6333" h="4472" extrusionOk="0">
                  <a:moveTo>
                    <a:pt x="6241" y="1"/>
                  </a:moveTo>
                  <a:cubicBezTo>
                    <a:pt x="6222" y="1"/>
                    <a:pt x="6204" y="6"/>
                    <a:pt x="6187" y="18"/>
                  </a:cubicBezTo>
                  <a:lnTo>
                    <a:pt x="6188" y="18"/>
                  </a:lnTo>
                  <a:cubicBezTo>
                    <a:pt x="5914" y="211"/>
                    <a:pt x="5722" y="500"/>
                    <a:pt x="5650" y="826"/>
                  </a:cubicBezTo>
                  <a:cubicBezTo>
                    <a:pt x="5521" y="1412"/>
                    <a:pt x="5155" y="1918"/>
                    <a:pt x="4637" y="2223"/>
                  </a:cubicBezTo>
                  <a:cubicBezTo>
                    <a:pt x="4589" y="2252"/>
                    <a:pt x="4536" y="2265"/>
                    <a:pt x="4484" y="2265"/>
                  </a:cubicBezTo>
                  <a:cubicBezTo>
                    <a:pt x="4380" y="2265"/>
                    <a:pt x="4280" y="2212"/>
                    <a:pt x="4224" y="2116"/>
                  </a:cubicBezTo>
                  <a:cubicBezTo>
                    <a:pt x="4009" y="1733"/>
                    <a:pt x="3604" y="1496"/>
                    <a:pt x="3166" y="1496"/>
                  </a:cubicBezTo>
                  <a:cubicBezTo>
                    <a:pt x="2728" y="1496"/>
                    <a:pt x="2323" y="1733"/>
                    <a:pt x="2109" y="2116"/>
                  </a:cubicBezTo>
                  <a:cubicBezTo>
                    <a:pt x="2053" y="2212"/>
                    <a:pt x="1951" y="2265"/>
                    <a:pt x="1848" y="2265"/>
                  </a:cubicBezTo>
                  <a:cubicBezTo>
                    <a:pt x="1795" y="2265"/>
                    <a:pt x="1742" y="2252"/>
                    <a:pt x="1694" y="2223"/>
                  </a:cubicBezTo>
                  <a:cubicBezTo>
                    <a:pt x="1177" y="1918"/>
                    <a:pt x="812" y="1412"/>
                    <a:pt x="682" y="826"/>
                  </a:cubicBezTo>
                  <a:cubicBezTo>
                    <a:pt x="610" y="500"/>
                    <a:pt x="418" y="211"/>
                    <a:pt x="146" y="18"/>
                  </a:cubicBezTo>
                  <a:cubicBezTo>
                    <a:pt x="64" y="18"/>
                    <a:pt x="1" y="83"/>
                    <a:pt x="1" y="163"/>
                  </a:cubicBezTo>
                  <a:lnTo>
                    <a:pt x="1" y="1306"/>
                  </a:lnTo>
                  <a:cubicBezTo>
                    <a:pt x="1" y="3054"/>
                    <a:pt x="1418" y="4472"/>
                    <a:pt x="3166" y="4472"/>
                  </a:cubicBezTo>
                  <a:cubicBezTo>
                    <a:pt x="4914" y="4472"/>
                    <a:pt x="6332" y="3054"/>
                    <a:pt x="6332" y="1306"/>
                  </a:cubicBezTo>
                  <a:lnTo>
                    <a:pt x="6332" y="93"/>
                  </a:lnTo>
                  <a:cubicBezTo>
                    <a:pt x="6333" y="39"/>
                    <a:pt x="6289" y="1"/>
                    <a:pt x="6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79;p48">
              <a:extLst>
                <a:ext uri="{FF2B5EF4-FFF2-40B4-BE49-F238E27FC236}">
                  <a16:creationId xmlns:a16="http://schemas.microsoft.com/office/drawing/2014/main" id="{2C206B62-F68B-4628-B701-13C9BBDD3ABC}"/>
                </a:ext>
              </a:extLst>
            </p:cNvPr>
            <p:cNvSpPr/>
            <p:nvPr/>
          </p:nvSpPr>
          <p:spPr>
            <a:xfrm>
              <a:off x="1430442" y="2927605"/>
              <a:ext cx="108663" cy="100341"/>
            </a:xfrm>
            <a:custGeom>
              <a:avLst/>
              <a:gdLst/>
              <a:ahLst/>
              <a:cxnLst/>
              <a:rect l="l" t="t" r="r" b="b"/>
              <a:pathLst>
                <a:path w="4844" h="4473" extrusionOk="0">
                  <a:moveTo>
                    <a:pt x="4751" y="1"/>
                  </a:moveTo>
                  <a:cubicBezTo>
                    <a:pt x="4733" y="1"/>
                    <a:pt x="4715" y="6"/>
                    <a:pt x="4698" y="18"/>
                  </a:cubicBezTo>
                  <a:cubicBezTo>
                    <a:pt x="4424" y="211"/>
                    <a:pt x="4232" y="500"/>
                    <a:pt x="4160" y="826"/>
                  </a:cubicBezTo>
                  <a:cubicBezTo>
                    <a:pt x="4048" y="1331"/>
                    <a:pt x="3761" y="1779"/>
                    <a:pt x="3346" y="2088"/>
                  </a:cubicBezTo>
                  <a:cubicBezTo>
                    <a:pt x="2847" y="3272"/>
                    <a:pt x="1690" y="4022"/>
                    <a:pt x="432" y="4022"/>
                  </a:cubicBezTo>
                  <a:cubicBezTo>
                    <a:pt x="289" y="4022"/>
                    <a:pt x="145" y="4013"/>
                    <a:pt x="1" y="3993"/>
                  </a:cubicBezTo>
                  <a:lnTo>
                    <a:pt x="1" y="3993"/>
                  </a:lnTo>
                  <a:cubicBezTo>
                    <a:pt x="512" y="4312"/>
                    <a:pt x="1094" y="4472"/>
                    <a:pt x="1676" y="4472"/>
                  </a:cubicBezTo>
                  <a:cubicBezTo>
                    <a:pt x="2205" y="4472"/>
                    <a:pt x="2734" y="4340"/>
                    <a:pt x="3213" y="4074"/>
                  </a:cubicBezTo>
                  <a:cubicBezTo>
                    <a:pt x="4219" y="3517"/>
                    <a:pt x="4843" y="2457"/>
                    <a:pt x="4843" y="1306"/>
                  </a:cubicBezTo>
                  <a:lnTo>
                    <a:pt x="4843" y="93"/>
                  </a:lnTo>
                  <a:cubicBezTo>
                    <a:pt x="4843" y="39"/>
                    <a:pt x="4799" y="1"/>
                    <a:pt x="4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80;p48">
              <a:extLst>
                <a:ext uri="{FF2B5EF4-FFF2-40B4-BE49-F238E27FC236}">
                  <a16:creationId xmlns:a16="http://schemas.microsoft.com/office/drawing/2014/main" id="{FD1C9F2F-4D7B-42B3-A0F1-16B47EE394B4}"/>
                </a:ext>
              </a:extLst>
            </p:cNvPr>
            <p:cNvSpPr/>
            <p:nvPr/>
          </p:nvSpPr>
          <p:spPr>
            <a:xfrm>
              <a:off x="1416444" y="2918676"/>
              <a:ext cx="103190" cy="24317"/>
            </a:xfrm>
            <a:custGeom>
              <a:avLst/>
              <a:gdLst/>
              <a:ahLst/>
              <a:cxnLst/>
              <a:rect l="l" t="t" r="r" b="b"/>
              <a:pathLst>
                <a:path w="4600" h="1084" extrusionOk="0">
                  <a:moveTo>
                    <a:pt x="3018" y="1"/>
                  </a:moveTo>
                  <a:cubicBezTo>
                    <a:pt x="2906" y="1"/>
                    <a:pt x="2794" y="18"/>
                    <a:pt x="2686" y="55"/>
                  </a:cubicBezTo>
                  <a:cubicBezTo>
                    <a:pt x="2630" y="74"/>
                    <a:pt x="2573" y="95"/>
                    <a:pt x="2518" y="118"/>
                  </a:cubicBezTo>
                  <a:lnTo>
                    <a:pt x="2511" y="121"/>
                  </a:lnTo>
                  <a:cubicBezTo>
                    <a:pt x="2489" y="130"/>
                    <a:pt x="2468" y="142"/>
                    <a:pt x="2450" y="153"/>
                  </a:cubicBezTo>
                  <a:cubicBezTo>
                    <a:pt x="2404" y="182"/>
                    <a:pt x="2352" y="196"/>
                    <a:pt x="2300" y="196"/>
                  </a:cubicBezTo>
                  <a:cubicBezTo>
                    <a:pt x="2248" y="196"/>
                    <a:pt x="2196" y="182"/>
                    <a:pt x="2151" y="153"/>
                  </a:cubicBezTo>
                  <a:cubicBezTo>
                    <a:pt x="2132" y="142"/>
                    <a:pt x="2112" y="130"/>
                    <a:pt x="2090" y="121"/>
                  </a:cubicBezTo>
                  <a:lnTo>
                    <a:pt x="2083" y="118"/>
                  </a:lnTo>
                  <a:cubicBezTo>
                    <a:pt x="2027" y="94"/>
                    <a:pt x="1971" y="74"/>
                    <a:pt x="1914" y="55"/>
                  </a:cubicBezTo>
                  <a:cubicBezTo>
                    <a:pt x="1806" y="18"/>
                    <a:pt x="1695" y="1"/>
                    <a:pt x="1584" y="1"/>
                  </a:cubicBezTo>
                  <a:cubicBezTo>
                    <a:pt x="1371" y="1"/>
                    <a:pt x="1158" y="65"/>
                    <a:pt x="974" y="182"/>
                  </a:cubicBezTo>
                  <a:cubicBezTo>
                    <a:pt x="726" y="340"/>
                    <a:pt x="449" y="449"/>
                    <a:pt x="159" y="503"/>
                  </a:cubicBezTo>
                  <a:cubicBezTo>
                    <a:pt x="30" y="529"/>
                    <a:pt x="1" y="702"/>
                    <a:pt x="114" y="770"/>
                  </a:cubicBezTo>
                  <a:cubicBezTo>
                    <a:pt x="470" y="978"/>
                    <a:pt x="870" y="1084"/>
                    <a:pt x="1273" y="1084"/>
                  </a:cubicBezTo>
                  <a:cubicBezTo>
                    <a:pt x="1538" y="1084"/>
                    <a:pt x="1804" y="1038"/>
                    <a:pt x="2059" y="945"/>
                  </a:cubicBezTo>
                  <a:cubicBezTo>
                    <a:pt x="2117" y="924"/>
                    <a:pt x="2170" y="892"/>
                    <a:pt x="2215" y="850"/>
                  </a:cubicBezTo>
                  <a:cubicBezTo>
                    <a:pt x="2239" y="826"/>
                    <a:pt x="2269" y="815"/>
                    <a:pt x="2300" y="815"/>
                  </a:cubicBezTo>
                  <a:cubicBezTo>
                    <a:pt x="2331" y="815"/>
                    <a:pt x="2362" y="826"/>
                    <a:pt x="2386" y="850"/>
                  </a:cubicBezTo>
                  <a:cubicBezTo>
                    <a:pt x="2431" y="892"/>
                    <a:pt x="2483" y="924"/>
                    <a:pt x="2541" y="945"/>
                  </a:cubicBezTo>
                  <a:cubicBezTo>
                    <a:pt x="2796" y="1038"/>
                    <a:pt x="3061" y="1084"/>
                    <a:pt x="3327" y="1084"/>
                  </a:cubicBezTo>
                  <a:cubicBezTo>
                    <a:pt x="3729" y="1084"/>
                    <a:pt x="4130" y="978"/>
                    <a:pt x="4487" y="770"/>
                  </a:cubicBezTo>
                  <a:cubicBezTo>
                    <a:pt x="4600" y="702"/>
                    <a:pt x="4571" y="529"/>
                    <a:pt x="4442" y="503"/>
                  </a:cubicBezTo>
                  <a:cubicBezTo>
                    <a:pt x="4151" y="449"/>
                    <a:pt x="3874" y="340"/>
                    <a:pt x="3626" y="182"/>
                  </a:cubicBezTo>
                  <a:cubicBezTo>
                    <a:pt x="3442" y="64"/>
                    <a:pt x="3230" y="1"/>
                    <a:pt x="3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81;p48">
              <a:extLst>
                <a:ext uri="{FF2B5EF4-FFF2-40B4-BE49-F238E27FC236}">
                  <a16:creationId xmlns:a16="http://schemas.microsoft.com/office/drawing/2014/main" id="{6B8F283F-D553-495D-8B79-0365C93F12F7}"/>
                </a:ext>
              </a:extLst>
            </p:cNvPr>
            <p:cNvSpPr/>
            <p:nvPr/>
          </p:nvSpPr>
          <p:spPr>
            <a:xfrm>
              <a:off x="1477169" y="2926662"/>
              <a:ext cx="42465" cy="16353"/>
            </a:xfrm>
            <a:custGeom>
              <a:avLst/>
              <a:gdLst/>
              <a:ahLst/>
              <a:cxnLst/>
              <a:rect l="l" t="t" r="r" b="b"/>
              <a:pathLst>
                <a:path w="1893" h="729" extrusionOk="0">
                  <a:moveTo>
                    <a:pt x="1253" y="0"/>
                  </a:moveTo>
                  <a:cubicBezTo>
                    <a:pt x="1209" y="35"/>
                    <a:pt x="1164" y="67"/>
                    <a:pt x="1119" y="101"/>
                  </a:cubicBezTo>
                  <a:cubicBezTo>
                    <a:pt x="778" y="340"/>
                    <a:pt x="401" y="523"/>
                    <a:pt x="1" y="643"/>
                  </a:cubicBezTo>
                  <a:cubicBezTo>
                    <a:pt x="204" y="700"/>
                    <a:pt x="413" y="728"/>
                    <a:pt x="620" y="728"/>
                  </a:cubicBezTo>
                  <a:cubicBezTo>
                    <a:pt x="1024" y="728"/>
                    <a:pt x="1424" y="622"/>
                    <a:pt x="1778" y="414"/>
                  </a:cubicBezTo>
                  <a:cubicBezTo>
                    <a:pt x="1893" y="346"/>
                    <a:pt x="1864" y="174"/>
                    <a:pt x="1733" y="147"/>
                  </a:cubicBezTo>
                  <a:lnTo>
                    <a:pt x="1735" y="147"/>
                  </a:lnTo>
                  <a:cubicBezTo>
                    <a:pt x="1569" y="116"/>
                    <a:pt x="1407" y="67"/>
                    <a:pt x="1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ZoneTexte 61">
            <a:extLst>
              <a:ext uri="{FF2B5EF4-FFF2-40B4-BE49-F238E27FC236}">
                <a16:creationId xmlns:a16="http://schemas.microsoft.com/office/drawing/2014/main" id="{5E85D953-BCEE-4F26-912D-5994500477C3}"/>
              </a:ext>
            </a:extLst>
          </p:cNvPr>
          <p:cNvSpPr txBox="1"/>
          <p:nvPr/>
        </p:nvSpPr>
        <p:spPr>
          <a:xfrm>
            <a:off x="8859948" y="4835723"/>
            <a:ext cx="287258" cy="307777"/>
          </a:xfrm>
          <a:prstGeom prst="rect">
            <a:avLst/>
          </a:prstGeom>
          <a:noFill/>
        </p:spPr>
        <p:txBody>
          <a:bodyPr wrap="none" rtlCol="0">
            <a:spAutoFit/>
          </a:bodyPr>
          <a:lstStyle/>
          <a:p>
            <a:r>
              <a:rPr lang="fr-FR" dirty="0">
                <a:solidFill>
                  <a:schemeClr val="bg1"/>
                </a:solidFill>
                <a:latin typeface="Oxygen" panose="02000503000000000000" pitchFamily="2" charset="0"/>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500"/>
                                        <p:tgtEl>
                                          <p:spTgt spid="30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1">
                                            <p:txEl>
                                              <p:pRg st="0" end="0"/>
                                            </p:txEl>
                                          </p:spTgt>
                                        </p:tgtEl>
                                        <p:attrNameLst>
                                          <p:attrName>style.visibility</p:attrName>
                                        </p:attrNameLst>
                                      </p:cBhvr>
                                      <p:to>
                                        <p:strVal val="visible"/>
                                      </p:to>
                                    </p:set>
                                    <p:animEffect transition="in" filter="fade">
                                      <p:cBhvr>
                                        <p:cTn id="16" dur="500"/>
                                        <p:tgtEl>
                                          <p:spTgt spid="3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500"/>
                                        <p:tgtEl>
                                          <p:spTgt spid="30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3">
                                            <p:txEl>
                                              <p:pRg st="0" end="0"/>
                                            </p:txEl>
                                          </p:spTgt>
                                        </p:tgtEl>
                                        <p:attrNameLst>
                                          <p:attrName>style.visibility</p:attrName>
                                        </p:attrNameLst>
                                      </p:cBhvr>
                                      <p:to>
                                        <p:strVal val="visible"/>
                                      </p:to>
                                    </p:set>
                                    <p:animEffect transition="in" filter="fade">
                                      <p:cBhvr>
                                        <p:cTn id="24" dur="500"/>
                                        <p:tgtEl>
                                          <p:spTgt spid="30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6"/>
                                        </p:tgtEl>
                                        <p:attrNameLst>
                                          <p:attrName>style.visibility</p:attrName>
                                        </p:attrNameLst>
                                      </p:cBhvr>
                                      <p:to>
                                        <p:strVal val="visible"/>
                                      </p:to>
                                    </p:set>
                                    <p:animEffect transition="in" filter="fade">
                                      <p:cBhvr>
                                        <p:cTn id="27" dur="500"/>
                                        <p:tgtEl>
                                          <p:spTgt spid="306"/>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1" grpId="0" build="p"/>
      <p:bldP spid="302" grpId="0"/>
      <p:bldP spid="303" grpId="0" build="p"/>
      <p:bldP spid="305" grpId="0" animBg="1"/>
      <p:bldP spid="30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Données</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10" name="Google Shape;210;p30"/>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Quelles sont les données dont nous disposons ?</a:t>
            </a:r>
            <a:endParaRPr dirty="0"/>
          </a:p>
        </p:txBody>
      </p:sp>
      <p:grpSp>
        <p:nvGrpSpPr>
          <p:cNvPr id="211" name="Google Shape;211;p30"/>
          <p:cNvGrpSpPr/>
          <p:nvPr/>
        </p:nvGrpSpPr>
        <p:grpSpPr>
          <a:xfrm>
            <a:off x="3826519" y="2087358"/>
            <a:ext cx="4681914" cy="2417941"/>
            <a:chOff x="238116" y="2774900"/>
            <a:chExt cx="4444996" cy="2295586"/>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842;p49">
            <a:extLst>
              <a:ext uri="{FF2B5EF4-FFF2-40B4-BE49-F238E27FC236}">
                <a16:creationId xmlns:a16="http://schemas.microsoft.com/office/drawing/2014/main" id="{F3F74EE6-0A8F-4AD1-AB33-F37C026C299E}"/>
              </a:ext>
            </a:extLst>
          </p:cNvPr>
          <p:cNvGrpSpPr/>
          <p:nvPr/>
        </p:nvGrpSpPr>
        <p:grpSpPr>
          <a:xfrm>
            <a:off x="3721389" y="2586796"/>
            <a:ext cx="1524786" cy="1857560"/>
            <a:chOff x="1258325" y="238125"/>
            <a:chExt cx="3644325" cy="4439675"/>
          </a:xfrm>
        </p:grpSpPr>
        <p:sp>
          <p:nvSpPr>
            <p:cNvPr id="89" name="Google Shape;1850;p49">
              <a:extLst>
                <a:ext uri="{FF2B5EF4-FFF2-40B4-BE49-F238E27FC236}">
                  <a16:creationId xmlns:a16="http://schemas.microsoft.com/office/drawing/2014/main" id="{375E79F5-0E20-4C04-BEDE-CE79B0C961F6}"/>
                </a:ext>
              </a:extLst>
            </p:cNvPr>
            <p:cNvSpPr/>
            <p:nvPr/>
          </p:nvSpPr>
          <p:spPr>
            <a:xfrm>
              <a:off x="2522825" y="2341550"/>
              <a:ext cx="456600" cy="407350"/>
            </a:xfrm>
            <a:custGeom>
              <a:avLst/>
              <a:gdLst/>
              <a:ahLst/>
              <a:cxnLst/>
              <a:rect l="l" t="t" r="r" b="b"/>
              <a:pathLst>
                <a:path w="18264" h="16294" extrusionOk="0">
                  <a:moveTo>
                    <a:pt x="9134" y="0"/>
                  </a:moveTo>
                  <a:cubicBezTo>
                    <a:pt x="8306" y="0"/>
                    <a:pt x="7465" y="128"/>
                    <a:pt x="6634" y="396"/>
                  </a:cubicBezTo>
                  <a:cubicBezTo>
                    <a:pt x="2354" y="1777"/>
                    <a:pt x="1" y="6366"/>
                    <a:pt x="1381" y="10647"/>
                  </a:cubicBezTo>
                  <a:cubicBezTo>
                    <a:pt x="2491" y="14097"/>
                    <a:pt x="5688" y="16293"/>
                    <a:pt x="9129" y="16293"/>
                  </a:cubicBezTo>
                  <a:cubicBezTo>
                    <a:pt x="9957" y="16293"/>
                    <a:pt x="10799" y="16166"/>
                    <a:pt x="11630" y="15899"/>
                  </a:cubicBezTo>
                  <a:cubicBezTo>
                    <a:pt x="15910" y="14519"/>
                    <a:pt x="18263" y="9931"/>
                    <a:pt x="16883" y="5651"/>
                  </a:cubicBezTo>
                  <a:cubicBezTo>
                    <a:pt x="15771" y="2199"/>
                    <a:pt x="12574" y="0"/>
                    <a:pt x="9134"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51;p49">
              <a:extLst>
                <a:ext uri="{FF2B5EF4-FFF2-40B4-BE49-F238E27FC236}">
                  <a16:creationId xmlns:a16="http://schemas.microsoft.com/office/drawing/2014/main" id="{60B84C00-E9FF-4B43-9696-1548EA4D3BF7}"/>
                </a:ext>
              </a:extLst>
            </p:cNvPr>
            <p:cNvSpPr/>
            <p:nvPr/>
          </p:nvSpPr>
          <p:spPr>
            <a:xfrm>
              <a:off x="2718975" y="2582300"/>
              <a:ext cx="170175" cy="254425"/>
            </a:xfrm>
            <a:custGeom>
              <a:avLst/>
              <a:gdLst/>
              <a:ahLst/>
              <a:cxnLst/>
              <a:rect l="l" t="t" r="r" b="b"/>
              <a:pathLst>
                <a:path w="6807" h="10177" extrusionOk="0">
                  <a:moveTo>
                    <a:pt x="3936" y="0"/>
                  </a:moveTo>
                  <a:lnTo>
                    <a:pt x="1" y="1270"/>
                  </a:lnTo>
                  <a:lnTo>
                    <a:pt x="2871" y="10177"/>
                  </a:lnTo>
                  <a:lnTo>
                    <a:pt x="6807" y="8909"/>
                  </a:lnTo>
                  <a:lnTo>
                    <a:pt x="3936" y="0"/>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52;p49">
              <a:extLst>
                <a:ext uri="{FF2B5EF4-FFF2-40B4-BE49-F238E27FC236}">
                  <a16:creationId xmlns:a16="http://schemas.microsoft.com/office/drawing/2014/main" id="{333A4DDF-F09A-477C-A814-0711891255E9}"/>
                </a:ext>
              </a:extLst>
            </p:cNvPr>
            <p:cNvSpPr/>
            <p:nvPr/>
          </p:nvSpPr>
          <p:spPr>
            <a:xfrm>
              <a:off x="2628575" y="2435900"/>
              <a:ext cx="245100" cy="218650"/>
            </a:xfrm>
            <a:custGeom>
              <a:avLst/>
              <a:gdLst/>
              <a:ahLst/>
              <a:cxnLst/>
              <a:rect l="l" t="t" r="r" b="b"/>
              <a:pathLst>
                <a:path w="9804" h="8746" extrusionOk="0">
                  <a:moveTo>
                    <a:pt x="4903" y="1"/>
                  </a:moveTo>
                  <a:cubicBezTo>
                    <a:pt x="4458" y="1"/>
                    <a:pt x="4006" y="69"/>
                    <a:pt x="3560" y="213"/>
                  </a:cubicBezTo>
                  <a:cubicBezTo>
                    <a:pt x="1263" y="953"/>
                    <a:pt x="1" y="3416"/>
                    <a:pt x="741" y="5715"/>
                  </a:cubicBezTo>
                  <a:cubicBezTo>
                    <a:pt x="1337" y="7567"/>
                    <a:pt x="3053" y="8746"/>
                    <a:pt x="4900" y="8746"/>
                  </a:cubicBezTo>
                  <a:cubicBezTo>
                    <a:pt x="5344" y="8746"/>
                    <a:pt x="5796" y="8677"/>
                    <a:pt x="6242" y="8534"/>
                  </a:cubicBezTo>
                  <a:cubicBezTo>
                    <a:pt x="8541" y="7793"/>
                    <a:pt x="9803" y="5330"/>
                    <a:pt x="9063" y="3033"/>
                  </a:cubicBezTo>
                  <a:cubicBezTo>
                    <a:pt x="8466" y="1180"/>
                    <a:pt x="6750" y="1"/>
                    <a:pt x="4903" y="1"/>
                  </a:cubicBez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53;p49">
              <a:extLst>
                <a:ext uri="{FF2B5EF4-FFF2-40B4-BE49-F238E27FC236}">
                  <a16:creationId xmlns:a16="http://schemas.microsoft.com/office/drawing/2014/main" id="{5ABA3700-EA53-4795-8B8A-DD2EDEDC760D}"/>
                </a:ext>
              </a:extLst>
            </p:cNvPr>
            <p:cNvSpPr/>
            <p:nvPr/>
          </p:nvSpPr>
          <p:spPr>
            <a:xfrm>
              <a:off x="2714700" y="2509850"/>
              <a:ext cx="74450" cy="70725"/>
            </a:xfrm>
            <a:custGeom>
              <a:avLst/>
              <a:gdLst/>
              <a:ahLst/>
              <a:cxnLst/>
              <a:rect l="l" t="t" r="r" b="b"/>
              <a:pathLst>
                <a:path w="2978" h="2829" extrusionOk="0">
                  <a:moveTo>
                    <a:pt x="1455" y="1"/>
                  </a:moveTo>
                  <a:cubicBezTo>
                    <a:pt x="1312" y="1"/>
                    <a:pt x="1166" y="23"/>
                    <a:pt x="1023" y="69"/>
                  </a:cubicBezTo>
                  <a:cubicBezTo>
                    <a:pt x="477" y="245"/>
                    <a:pt x="93" y="731"/>
                    <a:pt x="47" y="1301"/>
                  </a:cubicBezTo>
                  <a:cubicBezTo>
                    <a:pt x="1" y="1870"/>
                    <a:pt x="302" y="2413"/>
                    <a:pt x="811" y="2673"/>
                  </a:cubicBezTo>
                  <a:cubicBezTo>
                    <a:pt x="1015" y="2778"/>
                    <a:pt x="1236" y="2829"/>
                    <a:pt x="1456" y="2829"/>
                  </a:cubicBezTo>
                  <a:cubicBezTo>
                    <a:pt x="1785" y="2829"/>
                    <a:pt x="2111" y="2715"/>
                    <a:pt x="2373" y="2493"/>
                  </a:cubicBezTo>
                  <a:cubicBezTo>
                    <a:pt x="2808" y="2122"/>
                    <a:pt x="2977" y="1526"/>
                    <a:pt x="2803" y="982"/>
                  </a:cubicBezTo>
                  <a:cubicBezTo>
                    <a:pt x="2610" y="383"/>
                    <a:pt x="2054" y="1"/>
                    <a:pt x="1455" y="1"/>
                  </a:cubicBez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54;p49">
              <a:extLst>
                <a:ext uri="{FF2B5EF4-FFF2-40B4-BE49-F238E27FC236}">
                  <a16:creationId xmlns:a16="http://schemas.microsoft.com/office/drawing/2014/main" id="{926FA0BF-1CAC-42C8-973C-2B78D0D3B87E}"/>
                </a:ext>
              </a:extLst>
            </p:cNvPr>
            <p:cNvSpPr/>
            <p:nvPr/>
          </p:nvSpPr>
          <p:spPr>
            <a:xfrm>
              <a:off x="2183775" y="852475"/>
              <a:ext cx="2718875" cy="3825325"/>
            </a:xfrm>
            <a:custGeom>
              <a:avLst/>
              <a:gdLst/>
              <a:ahLst/>
              <a:cxnLst/>
              <a:rect l="l" t="t" r="r" b="b"/>
              <a:pathLst>
                <a:path w="108755" h="153013" extrusionOk="0">
                  <a:moveTo>
                    <a:pt x="9124" y="1"/>
                  </a:moveTo>
                  <a:cubicBezTo>
                    <a:pt x="4086" y="1"/>
                    <a:pt x="0" y="4085"/>
                    <a:pt x="0" y="9124"/>
                  </a:cubicBezTo>
                  <a:lnTo>
                    <a:pt x="0" y="143891"/>
                  </a:lnTo>
                  <a:cubicBezTo>
                    <a:pt x="0" y="148929"/>
                    <a:pt x="4086" y="153012"/>
                    <a:pt x="9124" y="153012"/>
                  </a:cubicBezTo>
                  <a:lnTo>
                    <a:pt x="99630" y="153012"/>
                  </a:lnTo>
                  <a:cubicBezTo>
                    <a:pt x="104671" y="153012"/>
                    <a:pt x="108755" y="148929"/>
                    <a:pt x="108755" y="143891"/>
                  </a:cubicBezTo>
                  <a:lnTo>
                    <a:pt x="108755" y="9124"/>
                  </a:lnTo>
                  <a:cubicBezTo>
                    <a:pt x="108755" y="4085"/>
                    <a:pt x="104671" y="1"/>
                    <a:pt x="99630" y="1"/>
                  </a:cubicBezTo>
                  <a:close/>
                </a:path>
              </a:pathLst>
            </a:custGeom>
            <a:solidFill>
              <a:srgbClr val="025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55;p49">
              <a:extLst>
                <a:ext uri="{FF2B5EF4-FFF2-40B4-BE49-F238E27FC236}">
                  <a16:creationId xmlns:a16="http://schemas.microsoft.com/office/drawing/2014/main" id="{7046E060-6917-48D8-B2E8-F83E60043401}"/>
                </a:ext>
              </a:extLst>
            </p:cNvPr>
            <p:cNvSpPr/>
            <p:nvPr/>
          </p:nvSpPr>
          <p:spPr>
            <a:xfrm>
              <a:off x="2183775" y="776800"/>
              <a:ext cx="2718875" cy="3825350"/>
            </a:xfrm>
            <a:custGeom>
              <a:avLst/>
              <a:gdLst/>
              <a:ahLst/>
              <a:cxnLst/>
              <a:rect l="l" t="t" r="r" b="b"/>
              <a:pathLst>
                <a:path w="108755" h="153014" extrusionOk="0">
                  <a:moveTo>
                    <a:pt x="9124" y="0"/>
                  </a:moveTo>
                  <a:cubicBezTo>
                    <a:pt x="4086" y="0"/>
                    <a:pt x="0" y="4086"/>
                    <a:pt x="0" y="9125"/>
                  </a:cubicBezTo>
                  <a:lnTo>
                    <a:pt x="0" y="143891"/>
                  </a:lnTo>
                  <a:cubicBezTo>
                    <a:pt x="0" y="148930"/>
                    <a:pt x="4086" y="153013"/>
                    <a:pt x="9124" y="153013"/>
                  </a:cubicBezTo>
                  <a:lnTo>
                    <a:pt x="99630" y="153013"/>
                  </a:lnTo>
                  <a:cubicBezTo>
                    <a:pt x="104671" y="153013"/>
                    <a:pt x="108755" y="148930"/>
                    <a:pt x="108755" y="143891"/>
                  </a:cubicBezTo>
                  <a:lnTo>
                    <a:pt x="108755" y="9123"/>
                  </a:lnTo>
                  <a:cubicBezTo>
                    <a:pt x="108755" y="4086"/>
                    <a:pt x="104671" y="0"/>
                    <a:pt x="99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56;p49">
              <a:extLst>
                <a:ext uri="{FF2B5EF4-FFF2-40B4-BE49-F238E27FC236}">
                  <a16:creationId xmlns:a16="http://schemas.microsoft.com/office/drawing/2014/main" id="{511332F2-5C7F-475E-BFB1-4F47952A9D2C}"/>
                </a:ext>
              </a:extLst>
            </p:cNvPr>
            <p:cNvSpPr/>
            <p:nvPr/>
          </p:nvSpPr>
          <p:spPr>
            <a:xfrm>
              <a:off x="2406775" y="842575"/>
              <a:ext cx="2272900" cy="3529425"/>
            </a:xfrm>
            <a:custGeom>
              <a:avLst/>
              <a:gdLst/>
              <a:ahLst/>
              <a:cxnLst/>
              <a:rect l="l" t="t" r="r" b="b"/>
              <a:pathLst>
                <a:path w="90916" h="141177" extrusionOk="0">
                  <a:moveTo>
                    <a:pt x="0" y="1"/>
                  </a:moveTo>
                  <a:lnTo>
                    <a:pt x="0" y="141176"/>
                  </a:lnTo>
                  <a:lnTo>
                    <a:pt x="90916" y="141176"/>
                  </a:lnTo>
                  <a:lnTo>
                    <a:pt x="909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57;p49">
              <a:extLst>
                <a:ext uri="{FF2B5EF4-FFF2-40B4-BE49-F238E27FC236}">
                  <a16:creationId xmlns:a16="http://schemas.microsoft.com/office/drawing/2014/main" id="{D464A390-4AC2-4C52-B2A1-3DCA8717C37F}"/>
                </a:ext>
              </a:extLst>
            </p:cNvPr>
            <p:cNvSpPr/>
            <p:nvPr/>
          </p:nvSpPr>
          <p:spPr>
            <a:xfrm>
              <a:off x="2557300" y="1495025"/>
              <a:ext cx="536650" cy="483950"/>
            </a:xfrm>
            <a:custGeom>
              <a:avLst/>
              <a:gdLst/>
              <a:ahLst/>
              <a:cxnLst/>
              <a:rect l="l" t="t" r="r" b="b"/>
              <a:pathLst>
                <a:path w="21466" h="19358" extrusionOk="0">
                  <a:moveTo>
                    <a:pt x="0" y="0"/>
                  </a:moveTo>
                  <a:lnTo>
                    <a:pt x="0" y="19357"/>
                  </a:lnTo>
                  <a:lnTo>
                    <a:pt x="21466" y="19357"/>
                  </a:lnTo>
                  <a:lnTo>
                    <a:pt x="214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58;p49">
              <a:extLst>
                <a:ext uri="{FF2B5EF4-FFF2-40B4-BE49-F238E27FC236}">
                  <a16:creationId xmlns:a16="http://schemas.microsoft.com/office/drawing/2014/main" id="{95A39559-8A4E-4DBC-97BE-F935A2E59101}"/>
                </a:ext>
              </a:extLst>
            </p:cNvPr>
            <p:cNvSpPr/>
            <p:nvPr/>
          </p:nvSpPr>
          <p:spPr>
            <a:xfrm>
              <a:off x="3166450" y="1679000"/>
              <a:ext cx="1353700" cy="41575"/>
            </a:xfrm>
            <a:custGeom>
              <a:avLst/>
              <a:gdLst/>
              <a:ahLst/>
              <a:cxnLst/>
              <a:rect l="l" t="t" r="r" b="b"/>
              <a:pathLst>
                <a:path w="54148" h="1663" extrusionOk="0">
                  <a:moveTo>
                    <a:pt x="0" y="0"/>
                  </a:moveTo>
                  <a:lnTo>
                    <a:pt x="0" y="1663"/>
                  </a:lnTo>
                  <a:lnTo>
                    <a:pt x="54148" y="1663"/>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59;p49">
              <a:extLst>
                <a:ext uri="{FF2B5EF4-FFF2-40B4-BE49-F238E27FC236}">
                  <a16:creationId xmlns:a16="http://schemas.microsoft.com/office/drawing/2014/main" id="{89D99BC3-F60D-49FD-8801-A2837974B656}"/>
                </a:ext>
              </a:extLst>
            </p:cNvPr>
            <p:cNvSpPr/>
            <p:nvPr/>
          </p:nvSpPr>
          <p:spPr>
            <a:xfrm>
              <a:off x="3166450" y="1811450"/>
              <a:ext cx="1353700" cy="41625"/>
            </a:xfrm>
            <a:custGeom>
              <a:avLst/>
              <a:gdLst/>
              <a:ahLst/>
              <a:cxnLst/>
              <a:rect l="l" t="t" r="r" b="b"/>
              <a:pathLst>
                <a:path w="54148" h="1665" extrusionOk="0">
                  <a:moveTo>
                    <a:pt x="0" y="0"/>
                  </a:moveTo>
                  <a:lnTo>
                    <a:pt x="0" y="1664"/>
                  </a:lnTo>
                  <a:lnTo>
                    <a:pt x="54148" y="1664"/>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60;p49">
              <a:extLst>
                <a:ext uri="{FF2B5EF4-FFF2-40B4-BE49-F238E27FC236}">
                  <a16:creationId xmlns:a16="http://schemas.microsoft.com/office/drawing/2014/main" id="{FFDDD656-8F04-4DEA-9312-9E04BD34FDB4}"/>
                </a:ext>
              </a:extLst>
            </p:cNvPr>
            <p:cNvSpPr/>
            <p:nvPr/>
          </p:nvSpPr>
          <p:spPr>
            <a:xfrm>
              <a:off x="3166450" y="1943925"/>
              <a:ext cx="1353700" cy="41600"/>
            </a:xfrm>
            <a:custGeom>
              <a:avLst/>
              <a:gdLst/>
              <a:ahLst/>
              <a:cxnLst/>
              <a:rect l="l" t="t" r="r" b="b"/>
              <a:pathLst>
                <a:path w="54148" h="1664" extrusionOk="0">
                  <a:moveTo>
                    <a:pt x="0" y="1"/>
                  </a:moveTo>
                  <a:lnTo>
                    <a:pt x="0" y="1664"/>
                  </a:lnTo>
                  <a:lnTo>
                    <a:pt x="54148" y="1664"/>
                  </a:lnTo>
                  <a:lnTo>
                    <a:pt x="541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61;p49">
              <a:extLst>
                <a:ext uri="{FF2B5EF4-FFF2-40B4-BE49-F238E27FC236}">
                  <a16:creationId xmlns:a16="http://schemas.microsoft.com/office/drawing/2014/main" id="{20A332A3-7643-4D61-ACD1-1C12C979D42A}"/>
                </a:ext>
              </a:extLst>
            </p:cNvPr>
            <p:cNvSpPr/>
            <p:nvPr/>
          </p:nvSpPr>
          <p:spPr>
            <a:xfrm>
              <a:off x="2557300" y="20763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62;p49">
              <a:extLst>
                <a:ext uri="{FF2B5EF4-FFF2-40B4-BE49-F238E27FC236}">
                  <a16:creationId xmlns:a16="http://schemas.microsoft.com/office/drawing/2014/main" id="{9E0B3011-195F-48DE-B1D6-8604A6924C0D}"/>
                </a:ext>
              </a:extLst>
            </p:cNvPr>
            <p:cNvSpPr/>
            <p:nvPr/>
          </p:nvSpPr>
          <p:spPr>
            <a:xfrm>
              <a:off x="2557300" y="22088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63;p49">
              <a:extLst>
                <a:ext uri="{FF2B5EF4-FFF2-40B4-BE49-F238E27FC236}">
                  <a16:creationId xmlns:a16="http://schemas.microsoft.com/office/drawing/2014/main" id="{FD27C655-FF4A-4DF5-8E79-0D88972C2A23}"/>
                </a:ext>
              </a:extLst>
            </p:cNvPr>
            <p:cNvSpPr/>
            <p:nvPr/>
          </p:nvSpPr>
          <p:spPr>
            <a:xfrm>
              <a:off x="2557300" y="23413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64;p49">
              <a:extLst>
                <a:ext uri="{FF2B5EF4-FFF2-40B4-BE49-F238E27FC236}">
                  <a16:creationId xmlns:a16="http://schemas.microsoft.com/office/drawing/2014/main" id="{013E7A9F-FF91-4D8A-B406-5962C22B3F89}"/>
                </a:ext>
              </a:extLst>
            </p:cNvPr>
            <p:cNvSpPr/>
            <p:nvPr/>
          </p:nvSpPr>
          <p:spPr>
            <a:xfrm>
              <a:off x="2557300" y="24737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65;p49">
              <a:extLst>
                <a:ext uri="{FF2B5EF4-FFF2-40B4-BE49-F238E27FC236}">
                  <a16:creationId xmlns:a16="http://schemas.microsoft.com/office/drawing/2014/main" id="{EE28A234-6C4B-41E7-9339-95F548AD0E2B}"/>
                </a:ext>
              </a:extLst>
            </p:cNvPr>
            <p:cNvSpPr/>
            <p:nvPr/>
          </p:nvSpPr>
          <p:spPr>
            <a:xfrm>
              <a:off x="2557300" y="26062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66;p49">
              <a:extLst>
                <a:ext uri="{FF2B5EF4-FFF2-40B4-BE49-F238E27FC236}">
                  <a16:creationId xmlns:a16="http://schemas.microsoft.com/office/drawing/2014/main" id="{36A21E5D-3CA6-46F9-BE42-26D3F52F2FC9}"/>
                </a:ext>
              </a:extLst>
            </p:cNvPr>
            <p:cNvSpPr/>
            <p:nvPr/>
          </p:nvSpPr>
          <p:spPr>
            <a:xfrm>
              <a:off x="2557300" y="27387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67;p49">
              <a:extLst>
                <a:ext uri="{FF2B5EF4-FFF2-40B4-BE49-F238E27FC236}">
                  <a16:creationId xmlns:a16="http://schemas.microsoft.com/office/drawing/2014/main" id="{B211BFEE-F81E-4C56-9193-98950655B9EC}"/>
                </a:ext>
              </a:extLst>
            </p:cNvPr>
            <p:cNvSpPr/>
            <p:nvPr/>
          </p:nvSpPr>
          <p:spPr>
            <a:xfrm>
              <a:off x="2557300" y="2871200"/>
              <a:ext cx="1962900" cy="41600"/>
            </a:xfrm>
            <a:custGeom>
              <a:avLst/>
              <a:gdLst/>
              <a:ahLst/>
              <a:cxnLst/>
              <a:rect l="l" t="t" r="r" b="b"/>
              <a:pathLst>
                <a:path w="78516" h="1664"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68;p49">
              <a:extLst>
                <a:ext uri="{FF2B5EF4-FFF2-40B4-BE49-F238E27FC236}">
                  <a16:creationId xmlns:a16="http://schemas.microsoft.com/office/drawing/2014/main" id="{560AFF18-2498-4251-A9FD-F99B33451EF3}"/>
                </a:ext>
              </a:extLst>
            </p:cNvPr>
            <p:cNvSpPr/>
            <p:nvPr/>
          </p:nvSpPr>
          <p:spPr>
            <a:xfrm>
              <a:off x="2557300" y="30036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69;p49">
              <a:extLst>
                <a:ext uri="{FF2B5EF4-FFF2-40B4-BE49-F238E27FC236}">
                  <a16:creationId xmlns:a16="http://schemas.microsoft.com/office/drawing/2014/main" id="{54D83C94-9AB8-4C6E-8F2C-F6E93533A475}"/>
                </a:ext>
              </a:extLst>
            </p:cNvPr>
            <p:cNvSpPr/>
            <p:nvPr/>
          </p:nvSpPr>
          <p:spPr>
            <a:xfrm>
              <a:off x="2557300" y="31361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70;p49">
              <a:extLst>
                <a:ext uri="{FF2B5EF4-FFF2-40B4-BE49-F238E27FC236}">
                  <a16:creationId xmlns:a16="http://schemas.microsoft.com/office/drawing/2014/main" id="{99F3CB90-B8DD-42C6-9191-F579753FC72F}"/>
                </a:ext>
              </a:extLst>
            </p:cNvPr>
            <p:cNvSpPr/>
            <p:nvPr/>
          </p:nvSpPr>
          <p:spPr>
            <a:xfrm>
              <a:off x="2557300" y="326852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71;p49">
              <a:extLst>
                <a:ext uri="{FF2B5EF4-FFF2-40B4-BE49-F238E27FC236}">
                  <a16:creationId xmlns:a16="http://schemas.microsoft.com/office/drawing/2014/main" id="{012E27B5-5DB4-4077-A3E4-630B7068952E}"/>
                </a:ext>
              </a:extLst>
            </p:cNvPr>
            <p:cNvSpPr/>
            <p:nvPr/>
          </p:nvSpPr>
          <p:spPr>
            <a:xfrm>
              <a:off x="2557300" y="34010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72;p49">
              <a:extLst>
                <a:ext uri="{FF2B5EF4-FFF2-40B4-BE49-F238E27FC236}">
                  <a16:creationId xmlns:a16="http://schemas.microsoft.com/office/drawing/2014/main" id="{73902676-9CBD-4E0D-865A-6601541B7FE6}"/>
                </a:ext>
              </a:extLst>
            </p:cNvPr>
            <p:cNvSpPr/>
            <p:nvPr/>
          </p:nvSpPr>
          <p:spPr>
            <a:xfrm>
              <a:off x="2557300" y="35334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73;p49">
              <a:extLst>
                <a:ext uri="{FF2B5EF4-FFF2-40B4-BE49-F238E27FC236}">
                  <a16:creationId xmlns:a16="http://schemas.microsoft.com/office/drawing/2014/main" id="{8709677E-1194-4040-AFE3-98DCA63D8702}"/>
                </a:ext>
              </a:extLst>
            </p:cNvPr>
            <p:cNvSpPr/>
            <p:nvPr/>
          </p:nvSpPr>
          <p:spPr>
            <a:xfrm>
              <a:off x="2557300" y="3665950"/>
              <a:ext cx="1962900" cy="41600"/>
            </a:xfrm>
            <a:custGeom>
              <a:avLst/>
              <a:gdLst/>
              <a:ahLst/>
              <a:cxnLst/>
              <a:rect l="l" t="t" r="r" b="b"/>
              <a:pathLst>
                <a:path w="78516" h="1664" extrusionOk="0">
                  <a:moveTo>
                    <a:pt x="0" y="1"/>
                  </a:moveTo>
                  <a:lnTo>
                    <a:pt x="0" y="1664"/>
                  </a:lnTo>
                  <a:lnTo>
                    <a:pt x="78515" y="1664"/>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74;p49">
              <a:extLst>
                <a:ext uri="{FF2B5EF4-FFF2-40B4-BE49-F238E27FC236}">
                  <a16:creationId xmlns:a16="http://schemas.microsoft.com/office/drawing/2014/main" id="{5333F878-C88D-4616-9073-D0987AA87EED}"/>
                </a:ext>
              </a:extLst>
            </p:cNvPr>
            <p:cNvSpPr/>
            <p:nvPr/>
          </p:nvSpPr>
          <p:spPr>
            <a:xfrm>
              <a:off x="2557300" y="3798425"/>
              <a:ext cx="1962900" cy="41575"/>
            </a:xfrm>
            <a:custGeom>
              <a:avLst/>
              <a:gdLst/>
              <a:ahLst/>
              <a:cxnLst/>
              <a:rect l="l" t="t" r="r" b="b"/>
              <a:pathLst>
                <a:path w="78516" h="1663"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75;p49">
              <a:extLst>
                <a:ext uri="{FF2B5EF4-FFF2-40B4-BE49-F238E27FC236}">
                  <a16:creationId xmlns:a16="http://schemas.microsoft.com/office/drawing/2014/main" id="{C43972AC-B4EC-469D-A925-168C9AD54B17}"/>
                </a:ext>
              </a:extLst>
            </p:cNvPr>
            <p:cNvSpPr/>
            <p:nvPr/>
          </p:nvSpPr>
          <p:spPr>
            <a:xfrm>
              <a:off x="2557300" y="39308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76;p49">
              <a:extLst>
                <a:ext uri="{FF2B5EF4-FFF2-40B4-BE49-F238E27FC236}">
                  <a16:creationId xmlns:a16="http://schemas.microsoft.com/office/drawing/2014/main" id="{BC1345AA-0B7F-413F-936C-D66301CDD471}"/>
                </a:ext>
              </a:extLst>
            </p:cNvPr>
            <p:cNvSpPr/>
            <p:nvPr/>
          </p:nvSpPr>
          <p:spPr>
            <a:xfrm>
              <a:off x="2557300" y="4063325"/>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77;p49">
              <a:extLst>
                <a:ext uri="{FF2B5EF4-FFF2-40B4-BE49-F238E27FC236}">
                  <a16:creationId xmlns:a16="http://schemas.microsoft.com/office/drawing/2014/main" id="{C91AD6E3-D0C5-4022-AF68-DAD0160E6BEF}"/>
                </a:ext>
              </a:extLst>
            </p:cNvPr>
            <p:cNvSpPr/>
            <p:nvPr/>
          </p:nvSpPr>
          <p:spPr>
            <a:xfrm>
              <a:off x="3294725" y="238125"/>
              <a:ext cx="496950" cy="496900"/>
            </a:xfrm>
            <a:custGeom>
              <a:avLst/>
              <a:gdLst/>
              <a:ahLst/>
              <a:cxnLst/>
              <a:rect l="l" t="t" r="r" b="b"/>
              <a:pathLst>
                <a:path w="19878" h="19876" extrusionOk="0">
                  <a:moveTo>
                    <a:pt x="9940" y="4133"/>
                  </a:moveTo>
                  <a:cubicBezTo>
                    <a:pt x="13145" y="4133"/>
                    <a:pt x="15745" y="6732"/>
                    <a:pt x="15745" y="9938"/>
                  </a:cubicBezTo>
                  <a:cubicBezTo>
                    <a:pt x="15745" y="13143"/>
                    <a:pt x="13145" y="15743"/>
                    <a:pt x="9940" y="15743"/>
                  </a:cubicBezTo>
                  <a:cubicBezTo>
                    <a:pt x="6734" y="15743"/>
                    <a:pt x="4134" y="13144"/>
                    <a:pt x="4134" y="9938"/>
                  </a:cubicBezTo>
                  <a:cubicBezTo>
                    <a:pt x="4134" y="6732"/>
                    <a:pt x="6734" y="4133"/>
                    <a:pt x="9940" y="4133"/>
                  </a:cubicBezTo>
                  <a:close/>
                  <a:moveTo>
                    <a:pt x="9940" y="0"/>
                  </a:moveTo>
                  <a:cubicBezTo>
                    <a:pt x="4450" y="0"/>
                    <a:pt x="1" y="4449"/>
                    <a:pt x="1" y="9938"/>
                  </a:cubicBezTo>
                  <a:cubicBezTo>
                    <a:pt x="1" y="15427"/>
                    <a:pt x="4450" y="19876"/>
                    <a:pt x="9940" y="19876"/>
                  </a:cubicBezTo>
                  <a:cubicBezTo>
                    <a:pt x="15429" y="19876"/>
                    <a:pt x="19878" y="15427"/>
                    <a:pt x="19878" y="9938"/>
                  </a:cubicBezTo>
                  <a:cubicBezTo>
                    <a:pt x="19878" y="4447"/>
                    <a:pt x="15428" y="0"/>
                    <a:pt x="9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78;p49">
              <a:extLst>
                <a:ext uri="{FF2B5EF4-FFF2-40B4-BE49-F238E27FC236}">
                  <a16:creationId xmlns:a16="http://schemas.microsoft.com/office/drawing/2014/main" id="{0706219C-57FC-4E8B-99B9-8B4DBD291C90}"/>
                </a:ext>
              </a:extLst>
            </p:cNvPr>
            <p:cNvSpPr/>
            <p:nvPr/>
          </p:nvSpPr>
          <p:spPr>
            <a:xfrm>
              <a:off x="2622000" y="1545650"/>
              <a:ext cx="407300" cy="433325"/>
            </a:xfrm>
            <a:custGeom>
              <a:avLst/>
              <a:gdLst/>
              <a:ahLst/>
              <a:cxnLst/>
              <a:rect l="l" t="t" r="r" b="b"/>
              <a:pathLst>
                <a:path w="16292" h="17333" extrusionOk="0">
                  <a:moveTo>
                    <a:pt x="8146" y="0"/>
                  </a:moveTo>
                  <a:cubicBezTo>
                    <a:pt x="5751" y="0"/>
                    <a:pt x="3810" y="1940"/>
                    <a:pt x="3810" y="4336"/>
                  </a:cubicBezTo>
                  <a:cubicBezTo>
                    <a:pt x="3810" y="5726"/>
                    <a:pt x="4467" y="6960"/>
                    <a:pt x="5486" y="7754"/>
                  </a:cubicBezTo>
                  <a:cubicBezTo>
                    <a:pt x="2821" y="9571"/>
                    <a:pt x="748" y="13795"/>
                    <a:pt x="0" y="17332"/>
                  </a:cubicBezTo>
                  <a:lnTo>
                    <a:pt x="16291" y="17332"/>
                  </a:lnTo>
                  <a:cubicBezTo>
                    <a:pt x="15543" y="13795"/>
                    <a:pt x="13471" y="9571"/>
                    <a:pt x="10805" y="7754"/>
                  </a:cubicBezTo>
                  <a:cubicBezTo>
                    <a:pt x="11823" y="6960"/>
                    <a:pt x="12480" y="5724"/>
                    <a:pt x="12480" y="4336"/>
                  </a:cubicBezTo>
                  <a:cubicBezTo>
                    <a:pt x="12480" y="1941"/>
                    <a:pt x="10538" y="0"/>
                    <a:pt x="8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79;p49">
              <a:extLst>
                <a:ext uri="{FF2B5EF4-FFF2-40B4-BE49-F238E27FC236}">
                  <a16:creationId xmlns:a16="http://schemas.microsoft.com/office/drawing/2014/main" id="{BFE542F9-13B7-47E0-A195-B2C92F4B68CF}"/>
                </a:ext>
              </a:extLst>
            </p:cNvPr>
            <p:cNvSpPr/>
            <p:nvPr/>
          </p:nvSpPr>
          <p:spPr>
            <a:xfrm>
              <a:off x="2584775" y="708400"/>
              <a:ext cx="1916875" cy="222775"/>
            </a:xfrm>
            <a:custGeom>
              <a:avLst/>
              <a:gdLst/>
              <a:ahLst/>
              <a:cxnLst/>
              <a:rect l="l" t="t" r="r" b="b"/>
              <a:pathLst>
                <a:path w="76675" h="8911" extrusionOk="0">
                  <a:moveTo>
                    <a:pt x="8912" y="1"/>
                  </a:moveTo>
                  <a:cubicBezTo>
                    <a:pt x="3991" y="1"/>
                    <a:pt x="1" y="3991"/>
                    <a:pt x="1" y="8911"/>
                  </a:cubicBezTo>
                  <a:lnTo>
                    <a:pt x="76674" y="8911"/>
                  </a:lnTo>
                  <a:cubicBezTo>
                    <a:pt x="76674" y="3991"/>
                    <a:pt x="72684" y="1"/>
                    <a:pt x="67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82;p49">
              <a:extLst>
                <a:ext uri="{FF2B5EF4-FFF2-40B4-BE49-F238E27FC236}">
                  <a16:creationId xmlns:a16="http://schemas.microsoft.com/office/drawing/2014/main" id="{E7043FE1-C88C-4BC1-A158-5FCBBACC3112}"/>
                </a:ext>
              </a:extLst>
            </p:cNvPr>
            <p:cNvSpPr/>
            <p:nvPr/>
          </p:nvSpPr>
          <p:spPr>
            <a:xfrm>
              <a:off x="2584775" y="931150"/>
              <a:ext cx="1916875" cy="116500"/>
            </a:xfrm>
            <a:custGeom>
              <a:avLst/>
              <a:gdLst/>
              <a:ahLst/>
              <a:cxnLst/>
              <a:rect l="l" t="t" r="r" b="b"/>
              <a:pathLst>
                <a:path w="76675" h="4660" extrusionOk="0">
                  <a:moveTo>
                    <a:pt x="1" y="1"/>
                  </a:moveTo>
                  <a:lnTo>
                    <a:pt x="1" y="4660"/>
                  </a:lnTo>
                  <a:lnTo>
                    <a:pt x="76674" y="4660"/>
                  </a:lnTo>
                  <a:lnTo>
                    <a:pt x="7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20;p49">
              <a:extLst>
                <a:ext uri="{FF2B5EF4-FFF2-40B4-BE49-F238E27FC236}">
                  <a16:creationId xmlns:a16="http://schemas.microsoft.com/office/drawing/2014/main" id="{64DEF691-BF03-48C1-8F7C-5082CC83A2FC}"/>
                </a:ext>
              </a:extLst>
            </p:cNvPr>
            <p:cNvSpPr/>
            <p:nvPr/>
          </p:nvSpPr>
          <p:spPr>
            <a:xfrm>
              <a:off x="1258325" y="3967600"/>
              <a:ext cx="12075" cy="20625"/>
            </a:xfrm>
            <a:custGeom>
              <a:avLst/>
              <a:gdLst/>
              <a:ahLst/>
              <a:cxnLst/>
              <a:rect l="l" t="t" r="r" b="b"/>
              <a:pathLst>
                <a:path w="483"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21;p49">
              <a:extLst>
                <a:ext uri="{FF2B5EF4-FFF2-40B4-BE49-F238E27FC236}">
                  <a16:creationId xmlns:a16="http://schemas.microsoft.com/office/drawing/2014/main" id="{BF288D5C-C282-4E5A-88A4-5FA206FF6741}"/>
                </a:ext>
              </a:extLst>
            </p:cNvPr>
            <p:cNvSpPr/>
            <p:nvPr/>
          </p:nvSpPr>
          <p:spPr>
            <a:xfrm>
              <a:off x="1443525" y="3967600"/>
              <a:ext cx="12050" cy="20625"/>
            </a:xfrm>
            <a:custGeom>
              <a:avLst/>
              <a:gdLst/>
              <a:ahLst/>
              <a:cxnLst/>
              <a:rect l="l" t="t" r="r" b="b"/>
              <a:pathLst>
                <a:path w="482"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ZoneTexte 83">
            <a:extLst>
              <a:ext uri="{FF2B5EF4-FFF2-40B4-BE49-F238E27FC236}">
                <a16:creationId xmlns:a16="http://schemas.microsoft.com/office/drawing/2014/main" id="{471EACB2-5803-491C-BA50-10DA6674A804}"/>
              </a:ext>
            </a:extLst>
          </p:cNvPr>
          <p:cNvSpPr txBox="1"/>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6</a:t>
            </a:r>
          </a:p>
        </p:txBody>
      </p:sp>
    </p:spTree>
    <p:extLst>
      <p:ext uri="{BB962C8B-B14F-4D97-AF65-F5344CB8AC3E}">
        <p14:creationId xmlns:p14="http://schemas.microsoft.com/office/powerpoint/2010/main" val="133330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Le Process</a:t>
            </a:r>
            <a:endParaRPr dirty="0">
              <a:solidFill>
                <a:schemeClr val="accent5"/>
              </a:solidFill>
            </a:endParaRPr>
          </a:p>
        </p:txBody>
      </p:sp>
      <p:sp>
        <p:nvSpPr>
          <p:cNvPr id="19" name="Google Shape;333;p32">
            <a:extLst>
              <a:ext uri="{FF2B5EF4-FFF2-40B4-BE49-F238E27FC236}">
                <a16:creationId xmlns:a16="http://schemas.microsoft.com/office/drawing/2014/main" id="{3AE3FE16-D2D5-421C-9E70-64C80DC7C36F}"/>
              </a:ext>
            </a:extLst>
          </p:cNvPr>
          <p:cNvSpPr txBox="1">
            <a:spLocks/>
          </p:cNvSpPr>
          <p:nvPr/>
        </p:nvSpPr>
        <p:spPr>
          <a:xfrm>
            <a:off x="2556713" y="1060704"/>
            <a:ext cx="4030574" cy="44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ctr">
              <a:buFont typeface="Oxygen"/>
              <a:buNone/>
            </a:pPr>
            <a:r>
              <a:rPr lang="en-US" b="1" dirty="0"/>
              <a:t>Comment </a:t>
            </a:r>
            <a:r>
              <a:rPr lang="en-US" b="1" dirty="0" err="1"/>
              <a:t>aborder</a:t>
            </a:r>
            <a:r>
              <a:rPr lang="en-US" b="1" dirty="0"/>
              <a:t> le </a:t>
            </a:r>
            <a:r>
              <a:rPr lang="en-US" b="1" dirty="0" err="1"/>
              <a:t>projet</a:t>
            </a:r>
            <a:r>
              <a:rPr lang="en-US" b="1" dirty="0"/>
              <a:t> ?</a:t>
            </a:r>
          </a:p>
        </p:txBody>
      </p:sp>
      <p:pic>
        <p:nvPicPr>
          <p:cNvPr id="1026" name="Picture 2" descr="Question">
            <a:extLst>
              <a:ext uri="{FF2B5EF4-FFF2-40B4-BE49-F238E27FC236}">
                <a16:creationId xmlns:a16="http://schemas.microsoft.com/office/drawing/2014/main" id="{A0CF74DC-DBB9-4D03-BD82-CB67B000D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95"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free icon">
            <a:extLst>
              <a:ext uri="{FF2B5EF4-FFF2-40B4-BE49-F238E27FC236}">
                <a16:creationId xmlns:a16="http://schemas.microsoft.com/office/drawing/2014/main" id="{062344C0-766B-41DE-B454-9C7141DCD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11"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ter free icon">
            <a:extLst>
              <a:ext uri="{FF2B5EF4-FFF2-40B4-BE49-F238E27FC236}">
                <a16:creationId xmlns:a16="http://schemas.microsoft.com/office/drawing/2014/main" id="{6C960033-C2FF-4610-BE02-DFE4BAAD9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27"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
            <a:extLst>
              <a:ext uri="{FF2B5EF4-FFF2-40B4-BE49-F238E27FC236}">
                <a16:creationId xmlns:a16="http://schemas.microsoft.com/office/drawing/2014/main" id="{8BAA33FD-E75B-4486-9B5D-1E5682B8F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8543"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dictive models">
            <a:extLst>
              <a:ext uri="{FF2B5EF4-FFF2-40B4-BE49-F238E27FC236}">
                <a16:creationId xmlns:a16="http://schemas.microsoft.com/office/drawing/2014/main" id="{22C94814-D39A-417C-9A3B-DF9E6FFE6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5361"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rain">
            <a:extLst>
              <a:ext uri="{FF2B5EF4-FFF2-40B4-BE49-F238E27FC236}">
                <a16:creationId xmlns:a16="http://schemas.microsoft.com/office/drawing/2014/main" id="{2E2FEA18-FA5D-4FAC-99D5-8C64A4637D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2175" y="2219894"/>
            <a:ext cx="703713" cy="70371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557C3A05-D0C2-4118-9DD7-9806FEA095C9}"/>
              </a:ext>
            </a:extLst>
          </p:cNvPr>
          <p:cNvCxnSpPr>
            <a:stCxn id="1026" idx="3"/>
            <a:endCxn id="1028" idx="1"/>
          </p:cNvCxnSpPr>
          <p:nvPr/>
        </p:nvCxnSpPr>
        <p:spPr>
          <a:xfrm>
            <a:off x="1321808"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Connecteur droit avec flèche 12">
            <a:extLst>
              <a:ext uri="{FF2B5EF4-FFF2-40B4-BE49-F238E27FC236}">
                <a16:creationId xmlns:a16="http://schemas.microsoft.com/office/drawing/2014/main" id="{0751C1F7-A205-4403-9EDF-918C9E7B081F}"/>
              </a:ext>
            </a:extLst>
          </p:cNvPr>
          <p:cNvCxnSpPr>
            <a:stCxn id="1028" idx="3"/>
            <a:endCxn id="1030" idx="1"/>
          </p:cNvCxnSpPr>
          <p:nvPr/>
        </p:nvCxnSpPr>
        <p:spPr>
          <a:xfrm>
            <a:off x="2728624"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Connecteur droit avec flèche 14">
            <a:extLst>
              <a:ext uri="{FF2B5EF4-FFF2-40B4-BE49-F238E27FC236}">
                <a16:creationId xmlns:a16="http://schemas.microsoft.com/office/drawing/2014/main" id="{C09DE510-CE8B-4ED0-BA9F-C45379046D7C}"/>
              </a:ext>
            </a:extLst>
          </p:cNvPr>
          <p:cNvCxnSpPr>
            <a:stCxn id="1030" idx="3"/>
            <a:endCxn id="1034" idx="1"/>
          </p:cNvCxnSpPr>
          <p:nvPr/>
        </p:nvCxnSpPr>
        <p:spPr>
          <a:xfrm>
            <a:off x="4135440"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Connecteur droit avec flèche 16">
            <a:extLst>
              <a:ext uri="{FF2B5EF4-FFF2-40B4-BE49-F238E27FC236}">
                <a16:creationId xmlns:a16="http://schemas.microsoft.com/office/drawing/2014/main" id="{D150E989-C3A6-4915-A793-A24A4660DD61}"/>
              </a:ext>
            </a:extLst>
          </p:cNvPr>
          <p:cNvCxnSpPr>
            <a:stCxn id="1034" idx="3"/>
            <a:endCxn id="1036" idx="1"/>
          </p:cNvCxnSpPr>
          <p:nvPr/>
        </p:nvCxnSpPr>
        <p:spPr>
          <a:xfrm>
            <a:off x="5542256" y="2571751"/>
            <a:ext cx="70310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Connecteur droit avec flèche 19">
            <a:extLst>
              <a:ext uri="{FF2B5EF4-FFF2-40B4-BE49-F238E27FC236}">
                <a16:creationId xmlns:a16="http://schemas.microsoft.com/office/drawing/2014/main" id="{1907B3CB-72BD-429F-9097-285CC56BDCF6}"/>
              </a:ext>
            </a:extLst>
          </p:cNvPr>
          <p:cNvCxnSpPr>
            <a:stCxn id="1036" idx="3"/>
            <a:endCxn id="1038" idx="1"/>
          </p:cNvCxnSpPr>
          <p:nvPr/>
        </p:nvCxnSpPr>
        <p:spPr>
          <a:xfrm>
            <a:off x="6949074" y="2571751"/>
            <a:ext cx="70310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ZoneTexte 20">
            <a:extLst>
              <a:ext uri="{FF2B5EF4-FFF2-40B4-BE49-F238E27FC236}">
                <a16:creationId xmlns:a16="http://schemas.microsoft.com/office/drawing/2014/main" id="{08BCDB89-EDCC-4C58-A7A6-FF7B696D1609}"/>
              </a:ext>
            </a:extLst>
          </p:cNvPr>
          <p:cNvSpPr txBox="1"/>
          <p:nvPr/>
        </p:nvSpPr>
        <p:spPr>
          <a:xfrm>
            <a:off x="398906" y="3072989"/>
            <a:ext cx="1142091" cy="430887"/>
          </a:xfrm>
          <a:prstGeom prst="rect">
            <a:avLst/>
          </a:prstGeom>
          <a:noFill/>
        </p:spPr>
        <p:txBody>
          <a:bodyPr wrap="square" rtlCol="0">
            <a:spAutoFit/>
          </a:bodyPr>
          <a:lstStyle/>
          <a:p>
            <a:pPr algn="ctr"/>
            <a:r>
              <a:rPr lang="fr-FR" sz="1100" dirty="0">
                <a:solidFill>
                  <a:schemeClr val="accent5"/>
                </a:solidFill>
                <a:latin typeface="Staatliches" pitchFamily="2" charset="0"/>
              </a:rPr>
              <a:t>1. Définition du problème</a:t>
            </a:r>
          </a:p>
        </p:txBody>
      </p:sp>
      <p:sp>
        <p:nvSpPr>
          <p:cNvPr id="38" name="ZoneTexte 37">
            <a:extLst>
              <a:ext uri="{FF2B5EF4-FFF2-40B4-BE49-F238E27FC236}">
                <a16:creationId xmlns:a16="http://schemas.microsoft.com/office/drawing/2014/main" id="{A93D53C2-2251-48F2-89E8-55DA26807ACA}"/>
              </a:ext>
            </a:extLst>
          </p:cNvPr>
          <p:cNvSpPr txBox="1"/>
          <p:nvPr/>
        </p:nvSpPr>
        <p:spPr>
          <a:xfrm>
            <a:off x="1805722" y="3072989"/>
            <a:ext cx="1142091" cy="261610"/>
          </a:xfrm>
          <a:prstGeom prst="rect">
            <a:avLst/>
          </a:prstGeom>
          <a:noFill/>
        </p:spPr>
        <p:txBody>
          <a:bodyPr wrap="square" rtlCol="0">
            <a:spAutoFit/>
          </a:bodyPr>
          <a:lstStyle/>
          <a:p>
            <a:pPr algn="ctr"/>
            <a:r>
              <a:rPr lang="fr-FR" sz="1100" dirty="0">
                <a:solidFill>
                  <a:schemeClr val="accent5"/>
                </a:solidFill>
                <a:latin typeface="Staatliches" pitchFamily="2" charset="0"/>
              </a:rPr>
              <a:t>2. données</a:t>
            </a:r>
          </a:p>
        </p:txBody>
      </p:sp>
      <p:sp>
        <p:nvSpPr>
          <p:cNvPr id="39" name="ZoneTexte 38">
            <a:extLst>
              <a:ext uri="{FF2B5EF4-FFF2-40B4-BE49-F238E27FC236}">
                <a16:creationId xmlns:a16="http://schemas.microsoft.com/office/drawing/2014/main" id="{AA8D80C8-0CBB-499A-A040-E5FDEC4ABDFB}"/>
              </a:ext>
            </a:extLst>
          </p:cNvPr>
          <p:cNvSpPr txBox="1"/>
          <p:nvPr/>
        </p:nvSpPr>
        <p:spPr>
          <a:xfrm>
            <a:off x="3212538" y="3072988"/>
            <a:ext cx="1142091" cy="261610"/>
          </a:xfrm>
          <a:prstGeom prst="rect">
            <a:avLst/>
          </a:prstGeom>
          <a:noFill/>
        </p:spPr>
        <p:txBody>
          <a:bodyPr wrap="square" rtlCol="0">
            <a:spAutoFit/>
          </a:bodyPr>
          <a:lstStyle/>
          <a:p>
            <a:pPr algn="ctr"/>
            <a:r>
              <a:rPr lang="fr-FR" sz="1100" dirty="0">
                <a:solidFill>
                  <a:schemeClr val="accent5"/>
                </a:solidFill>
                <a:latin typeface="Staatliches" pitchFamily="2" charset="0"/>
              </a:rPr>
              <a:t>3. Évaluation</a:t>
            </a:r>
          </a:p>
        </p:txBody>
      </p:sp>
      <p:sp>
        <p:nvSpPr>
          <p:cNvPr id="40" name="ZoneTexte 39">
            <a:extLst>
              <a:ext uri="{FF2B5EF4-FFF2-40B4-BE49-F238E27FC236}">
                <a16:creationId xmlns:a16="http://schemas.microsoft.com/office/drawing/2014/main" id="{356EBE1C-9F6D-4D67-8868-31FF032837A0}"/>
              </a:ext>
            </a:extLst>
          </p:cNvPr>
          <p:cNvSpPr txBox="1"/>
          <p:nvPr/>
        </p:nvSpPr>
        <p:spPr>
          <a:xfrm>
            <a:off x="4619354" y="3072988"/>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4. </a:t>
            </a:r>
            <a:r>
              <a:rPr lang="fr-FR" sz="1100" dirty="0" err="1">
                <a:solidFill>
                  <a:schemeClr val="bg1"/>
                </a:solidFill>
                <a:latin typeface="Staatliches" pitchFamily="2" charset="0"/>
              </a:rPr>
              <a:t>Features</a:t>
            </a:r>
            <a:endParaRPr lang="fr-FR" sz="1100" dirty="0">
              <a:solidFill>
                <a:schemeClr val="bg1"/>
              </a:solidFill>
              <a:latin typeface="Staatliches" pitchFamily="2" charset="0"/>
            </a:endParaRPr>
          </a:p>
        </p:txBody>
      </p:sp>
      <p:sp>
        <p:nvSpPr>
          <p:cNvPr id="41" name="ZoneTexte 40">
            <a:extLst>
              <a:ext uri="{FF2B5EF4-FFF2-40B4-BE49-F238E27FC236}">
                <a16:creationId xmlns:a16="http://schemas.microsoft.com/office/drawing/2014/main" id="{84B1AE5F-835F-4AA8-A41A-E424613A7EA7}"/>
              </a:ext>
            </a:extLst>
          </p:cNvPr>
          <p:cNvSpPr txBox="1"/>
          <p:nvPr/>
        </p:nvSpPr>
        <p:spPr>
          <a:xfrm>
            <a:off x="6026172" y="3072988"/>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5. Modélisation</a:t>
            </a:r>
          </a:p>
        </p:txBody>
      </p:sp>
      <p:sp>
        <p:nvSpPr>
          <p:cNvPr id="42" name="ZoneTexte 41">
            <a:extLst>
              <a:ext uri="{FF2B5EF4-FFF2-40B4-BE49-F238E27FC236}">
                <a16:creationId xmlns:a16="http://schemas.microsoft.com/office/drawing/2014/main" id="{9FAD496C-FBFD-483F-B584-3713B317697C}"/>
              </a:ext>
            </a:extLst>
          </p:cNvPr>
          <p:cNvSpPr txBox="1"/>
          <p:nvPr/>
        </p:nvSpPr>
        <p:spPr>
          <a:xfrm>
            <a:off x="7432986" y="3072987"/>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6. Expériences</a:t>
            </a:r>
          </a:p>
        </p:txBody>
      </p:sp>
      <p:sp>
        <p:nvSpPr>
          <p:cNvPr id="43" name="ZoneTexte 42">
            <a:extLst>
              <a:ext uri="{FF2B5EF4-FFF2-40B4-BE49-F238E27FC236}">
                <a16:creationId xmlns:a16="http://schemas.microsoft.com/office/drawing/2014/main" id="{AE186394-9D38-451E-8554-281AD338DA6D}"/>
              </a:ext>
            </a:extLst>
          </p:cNvPr>
          <p:cNvSpPr txBox="1"/>
          <p:nvPr/>
        </p:nvSpPr>
        <p:spPr>
          <a:xfrm>
            <a:off x="313899" y="3560591"/>
            <a:ext cx="1312105" cy="507831"/>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Quel problème essayons-nous de résoudre ?</a:t>
            </a:r>
          </a:p>
        </p:txBody>
      </p:sp>
      <p:sp>
        <p:nvSpPr>
          <p:cNvPr id="44" name="ZoneTexte 43">
            <a:extLst>
              <a:ext uri="{FF2B5EF4-FFF2-40B4-BE49-F238E27FC236}">
                <a16:creationId xmlns:a16="http://schemas.microsoft.com/office/drawing/2014/main" id="{8D4B353F-0DB9-44F4-A554-FEFE41866637}"/>
              </a:ext>
            </a:extLst>
          </p:cNvPr>
          <p:cNvSpPr txBox="1"/>
          <p:nvPr/>
        </p:nvSpPr>
        <p:spPr>
          <a:xfrm>
            <a:off x="1720715" y="3560591"/>
            <a:ext cx="1312105" cy="507831"/>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Quelles sont les données dont nous disposons ?</a:t>
            </a:r>
          </a:p>
        </p:txBody>
      </p:sp>
      <p:sp>
        <p:nvSpPr>
          <p:cNvPr id="45" name="ZoneTexte 44">
            <a:extLst>
              <a:ext uri="{FF2B5EF4-FFF2-40B4-BE49-F238E27FC236}">
                <a16:creationId xmlns:a16="http://schemas.microsoft.com/office/drawing/2014/main" id="{CB2D3E07-8D9B-4032-832C-F2EBCB3AA794}"/>
              </a:ext>
            </a:extLst>
          </p:cNvPr>
          <p:cNvSpPr txBox="1"/>
          <p:nvPr/>
        </p:nvSpPr>
        <p:spPr>
          <a:xfrm>
            <a:off x="3127531" y="3560591"/>
            <a:ext cx="1312105" cy="369332"/>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Qu'est-ce qui définit la réussite du projet ?</a:t>
            </a:r>
          </a:p>
        </p:txBody>
      </p:sp>
      <p:sp>
        <p:nvSpPr>
          <p:cNvPr id="46" name="ZoneTexte 45">
            <a:extLst>
              <a:ext uri="{FF2B5EF4-FFF2-40B4-BE49-F238E27FC236}">
                <a16:creationId xmlns:a16="http://schemas.microsoft.com/office/drawing/2014/main" id="{62FDBE26-E33A-4218-B0A2-3133F3D6DC11}"/>
              </a:ext>
            </a:extLst>
          </p:cNvPr>
          <p:cNvSpPr txBox="1"/>
          <p:nvPr/>
        </p:nvSpPr>
        <p:spPr>
          <a:xfrm>
            <a:off x="4534347" y="3560591"/>
            <a:ext cx="1312105" cy="5078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Quelles </a:t>
            </a:r>
            <a:r>
              <a:rPr lang="fr-FR" sz="900" dirty="0" err="1">
                <a:solidFill>
                  <a:schemeClr val="bg1"/>
                </a:solidFill>
                <a:latin typeface="Oxygen" panose="02000503000000000000" pitchFamily="2" charset="0"/>
              </a:rPr>
              <a:t>features</a:t>
            </a:r>
            <a:r>
              <a:rPr lang="fr-FR" sz="900" dirty="0">
                <a:solidFill>
                  <a:schemeClr val="bg1"/>
                </a:solidFill>
                <a:latin typeface="Oxygen" panose="02000503000000000000" pitchFamily="2" charset="0"/>
              </a:rPr>
              <a:t> devons-nous modéliser ?</a:t>
            </a:r>
          </a:p>
        </p:txBody>
      </p:sp>
      <p:sp>
        <p:nvSpPr>
          <p:cNvPr id="47" name="ZoneTexte 46">
            <a:extLst>
              <a:ext uri="{FF2B5EF4-FFF2-40B4-BE49-F238E27FC236}">
                <a16:creationId xmlns:a16="http://schemas.microsoft.com/office/drawing/2014/main" id="{E4721AA0-1D73-4A59-98C9-F485918EB15B}"/>
              </a:ext>
            </a:extLst>
          </p:cNvPr>
          <p:cNvSpPr txBox="1"/>
          <p:nvPr/>
        </p:nvSpPr>
        <p:spPr>
          <a:xfrm>
            <a:off x="5941165" y="3560591"/>
            <a:ext cx="1312105" cy="5078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Quel type de modèle devrions-nous utiliser ?</a:t>
            </a:r>
          </a:p>
        </p:txBody>
      </p:sp>
      <p:sp>
        <p:nvSpPr>
          <p:cNvPr id="48" name="ZoneTexte 47">
            <a:extLst>
              <a:ext uri="{FF2B5EF4-FFF2-40B4-BE49-F238E27FC236}">
                <a16:creationId xmlns:a16="http://schemas.microsoft.com/office/drawing/2014/main" id="{57D499FC-92C2-4E09-B7E1-8182BC29DEEE}"/>
              </a:ext>
            </a:extLst>
          </p:cNvPr>
          <p:cNvSpPr txBox="1"/>
          <p:nvPr/>
        </p:nvSpPr>
        <p:spPr>
          <a:xfrm>
            <a:off x="7347979" y="3581221"/>
            <a:ext cx="1312105" cy="6463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Qu'avons-nous essayé/qu'est-ce que nous pouvons essayer d'autre ?</a:t>
            </a:r>
          </a:p>
        </p:txBody>
      </p:sp>
      <p:cxnSp>
        <p:nvCxnSpPr>
          <p:cNvPr id="25" name="Connecteur : en angle 24">
            <a:extLst>
              <a:ext uri="{FF2B5EF4-FFF2-40B4-BE49-F238E27FC236}">
                <a16:creationId xmlns:a16="http://schemas.microsoft.com/office/drawing/2014/main" id="{55CC2D4E-8ED3-4534-B89D-09181FDF7A82}"/>
              </a:ext>
            </a:extLst>
          </p:cNvPr>
          <p:cNvCxnSpPr>
            <a:cxnSpLocks/>
            <a:stCxn id="1038" idx="0"/>
            <a:endCxn id="1026" idx="0"/>
          </p:cNvCxnSpPr>
          <p:nvPr/>
        </p:nvCxnSpPr>
        <p:spPr>
          <a:xfrm rot="16200000" flipV="1">
            <a:off x="4486992" y="-1297146"/>
            <a:ext cx="12700" cy="7034080"/>
          </a:xfrm>
          <a:prstGeom prst="bentConnector3">
            <a:avLst>
              <a:gd name="adj1" fmla="val 2265669"/>
            </a:avLst>
          </a:prstGeom>
          <a:ln>
            <a:tailEnd type="triangle"/>
          </a:ln>
        </p:spPr>
        <p:style>
          <a:lnRef idx="2">
            <a:schemeClr val="accent2"/>
          </a:lnRef>
          <a:fillRef idx="0">
            <a:schemeClr val="accent2"/>
          </a:fillRef>
          <a:effectRef idx="1">
            <a:schemeClr val="accent2"/>
          </a:effectRef>
          <a:fontRef idx="minor">
            <a:schemeClr val="tx1"/>
          </a:fontRef>
        </p:style>
      </p:cxnSp>
      <p:sp>
        <p:nvSpPr>
          <p:cNvPr id="56" name="ZoneTexte 55">
            <a:extLst>
              <a:ext uri="{FF2B5EF4-FFF2-40B4-BE49-F238E27FC236}">
                <a16:creationId xmlns:a16="http://schemas.microsoft.com/office/drawing/2014/main" id="{B20B5750-ABF6-4DE9-BABB-C8FBCC7B526C}"/>
              </a:ext>
            </a:extLst>
          </p:cNvPr>
          <p:cNvSpPr txBox="1"/>
          <p:nvPr/>
        </p:nvSpPr>
        <p:spPr>
          <a:xfrm>
            <a:off x="8859948" y="4835723"/>
            <a:ext cx="277640" cy="307777"/>
          </a:xfrm>
          <a:prstGeom prst="rect">
            <a:avLst/>
          </a:prstGeom>
          <a:noFill/>
        </p:spPr>
        <p:txBody>
          <a:bodyPr wrap="none" rtlCol="0">
            <a:spAutoFit/>
          </a:bodyPr>
          <a:lstStyle/>
          <a:p>
            <a:r>
              <a:rPr lang="fr-FR" dirty="0">
                <a:solidFill>
                  <a:schemeClr val="bg1"/>
                </a:solidFill>
                <a:latin typeface="Oxygen" panose="02000503000000000000" pitchFamily="2" charset="0"/>
              </a:rPr>
              <a:t>7</a:t>
            </a:r>
          </a:p>
        </p:txBody>
      </p:sp>
    </p:spTree>
    <p:extLst>
      <p:ext uri="{BB962C8B-B14F-4D97-AF65-F5344CB8AC3E}">
        <p14:creationId xmlns:p14="http://schemas.microsoft.com/office/powerpoint/2010/main" val="417539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animEffect transition="in" filter="fade">
                                      <p:cBhvr>
                                        <p:cTn id="49" dur="500"/>
                                        <p:tgtEl>
                                          <p:spTgt spid="10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1034"/>
                                        </p:tgtEl>
                                        <p:attrNameLst>
                                          <p:attrName>style.visibility</p:attrName>
                                        </p:attrNameLst>
                                      </p:cBhvr>
                                      <p:to>
                                        <p:strVal val="visible"/>
                                      </p:to>
                                    </p:set>
                                    <p:animEffect transition="in" filter="fade">
                                      <p:cBhvr>
                                        <p:cTn id="66" dur="500"/>
                                        <p:tgtEl>
                                          <p:spTgt spid="10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36"/>
                                        </p:tgtEl>
                                        <p:attrNameLst>
                                          <p:attrName>style.visibility</p:attrName>
                                        </p:attrNameLst>
                                      </p:cBhvr>
                                      <p:to>
                                        <p:strVal val="visible"/>
                                      </p:to>
                                    </p:set>
                                    <p:animEffect transition="in" filter="fade">
                                      <p:cBhvr>
                                        <p:cTn id="83" dur="500"/>
                                        <p:tgtEl>
                                          <p:spTgt spid="10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1038"/>
                                        </p:tgtEl>
                                        <p:attrNameLst>
                                          <p:attrName>style.visibility</p:attrName>
                                        </p:attrNameLst>
                                      </p:cBhvr>
                                      <p:to>
                                        <p:strVal val="visible"/>
                                      </p:to>
                                    </p:set>
                                    <p:animEffect transition="in" filter="fade">
                                      <p:cBhvr>
                                        <p:cTn id="100" dur="500"/>
                                        <p:tgtEl>
                                          <p:spTgt spid="103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wipe(right)">
                                      <p:cBhvr>
                                        <p:cTn id="1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38" grpId="0"/>
      <p:bldP spid="39" grpId="0"/>
      <p:bldP spid="40" grpId="0"/>
      <p:bldP spid="41" grpId="0"/>
      <p:bldP spid="42" grpId="0"/>
      <p:bldP spid="43" grpId="0"/>
      <p:bldP spid="44" grpId="0"/>
      <p:bldP spid="45" grpId="0"/>
      <p:bldP spid="46"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nvSpPr>
        <p:spPr>
          <a:xfrm>
            <a:off x="3477904" y="1078173"/>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}.csv</a:t>
            </a:r>
          </a:p>
        </p:txBody>
      </p:sp>
      <p:pic>
        <p:nvPicPr>
          <p:cNvPr id="2050" name="Picture 2" descr="Audience free icon">
            <a:extLst>
              <a:ext uri="{FF2B5EF4-FFF2-40B4-BE49-F238E27FC236}">
                <a16:creationId xmlns:a16="http://schemas.microsoft.com/office/drawing/2014/main" id="{5568FAEC-72D1-4C19-B6C0-CA38DB496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271" y="1845291"/>
            <a:ext cx="726459" cy="72645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5D10E8F-987C-475A-A920-B79DCB418F7E}"/>
              </a:ext>
            </a:extLst>
          </p:cNvPr>
          <p:cNvSpPr txBox="1"/>
          <p:nvPr/>
        </p:nvSpPr>
        <p:spPr>
          <a:xfrm>
            <a:off x="2550848" y="2573949"/>
            <a:ext cx="739305" cy="307777"/>
          </a:xfrm>
          <a:prstGeom prst="rect">
            <a:avLst/>
          </a:prstGeom>
          <a:noFill/>
        </p:spPr>
        <p:txBody>
          <a:bodyPr wrap="none" rtlCol="0">
            <a:spAutoFit/>
          </a:bodyPr>
          <a:lstStyle/>
          <a:p>
            <a:r>
              <a:rPr lang="fr-FR" dirty="0">
                <a:solidFill>
                  <a:schemeClr val="accent5"/>
                </a:solidFill>
                <a:latin typeface="Oxygen" panose="02000503000000000000" pitchFamily="2" charset="0"/>
              </a:rPr>
              <a:t>307 511</a:t>
            </a:r>
          </a:p>
        </p:txBody>
      </p:sp>
      <p:pic>
        <p:nvPicPr>
          <p:cNvPr id="18" name="Picture 2" descr="Audience free icon">
            <a:extLst>
              <a:ext uri="{FF2B5EF4-FFF2-40B4-BE49-F238E27FC236}">
                <a16:creationId xmlns:a16="http://schemas.microsoft.com/office/drawing/2014/main" id="{5A1602BB-6E51-4430-803D-24D35BB9C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75" y="1845291"/>
            <a:ext cx="726459" cy="72645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473AB21-850F-4ECA-92BF-F851D7D9B8C0}"/>
              </a:ext>
            </a:extLst>
          </p:cNvPr>
          <p:cNvSpPr txBox="1"/>
          <p:nvPr/>
        </p:nvSpPr>
        <p:spPr>
          <a:xfrm>
            <a:off x="5853847" y="2573949"/>
            <a:ext cx="744114" cy="307777"/>
          </a:xfrm>
          <a:prstGeom prst="rect">
            <a:avLst/>
          </a:prstGeom>
          <a:noFill/>
        </p:spPr>
        <p:txBody>
          <a:bodyPr wrap="none" rtlCol="0">
            <a:spAutoFit/>
          </a:bodyPr>
          <a:lstStyle/>
          <a:p>
            <a:r>
              <a:rPr lang="fr-FR" dirty="0">
                <a:solidFill>
                  <a:schemeClr val="accent5"/>
                </a:solidFill>
                <a:latin typeface="Oxygen" panose="02000503000000000000" pitchFamily="2" charset="0"/>
              </a:rPr>
              <a:t>48 744</a:t>
            </a:r>
          </a:p>
        </p:txBody>
      </p:sp>
      <p:sp>
        <p:nvSpPr>
          <p:cNvPr id="26" name="ZoneTexte 25">
            <a:extLst>
              <a:ext uri="{FF2B5EF4-FFF2-40B4-BE49-F238E27FC236}">
                <a16:creationId xmlns:a16="http://schemas.microsoft.com/office/drawing/2014/main" id="{6E8F85ED-121C-4596-A4A1-A63AB6D889AB}"/>
              </a:ext>
            </a:extLst>
          </p:cNvPr>
          <p:cNvSpPr txBox="1"/>
          <p:nvPr/>
        </p:nvSpPr>
        <p:spPr>
          <a:xfrm>
            <a:off x="2624586" y="1536414"/>
            <a:ext cx="591829" cy="307777"/>
          </a:xfrm>
          <a:prstGeom prst="rect">
            <a:avLst/>
          </a:prstGeom>
          <a:noFill/>
        </p:spPr>
        <p:txBody>
          <a:bodyPr wrap="none" rtlCol="0">
            <a:spAutoFit/>
          </a:bodyPr>
          <a:lstStyle/>
          <a:p>
            <a:r>
              <a:rPr lang="fr-FR" dirty="0">
                <a:solidFill>
                  <a:schemeClr val="accent5"/>
                </a:solidFill>
                <a:latin typeface="Oxygen" panose="02000503000000000000" pitchFamily="2" charset="0"/>
              </a:rPr>
              <a:t>Train</a:t>
            </a:r>
          </a:p>
        </p:txBody>
      </p:sp>
      <p:sp>
        <p:nvSpPr>
          <p:cNvPr id="27" name="ZoneTexte 26">
            <a:extLst>
              <a:ext uri="{FF2B5EF4-FFF2-40B4-BE49-F238E27FC236}">
                <a16:creationId xmlns:a16="http://schemas.microsoft.com/office/drawing/2014/main" id="{649F03F2-500A-424C-AE35-EAC84EE2C136}"/>
              </a:ext>
            </a:extLst>
          </p:cNvPr>
          <p:cNvSpPr txBox="1"/>
          <p:nvPr/>
        </p:nvSpPr>
        <p:spPr>
          <a:xfrm>
            <a:off x="5963653" y="1578214"/>
            <a:ext cx="524503" cy="307777"/>
          </a:xfrm>
          <a:prstGeom prst="rect">
            <a:avLst/>
          </a:prstGeom>
          <a:noFill/>
        </p:spPr>
        <p:txBody>
          <a:bodyPr wrap="none" rtlCol="0">
            <a:spAutoFit/>
          </a:bodyPr>
          <a:lstStyle/>
          <a:p>
            <a:r>
              <a:rPr lang="fr-FR" dirty="0">
                <a:solidFill>
                  <a:schemeClr val="accent5"/>
                </a:solidFill>
                <a:latin typeface="Oxygen" panose="02000503000000000000" pitchFamily="2" charset="0"/>
              </a:rPr>
              <a:t>Test</a:t>
            </a:r>
          </a:p>
        </p:txBody>
      </p:sp>
      <p:pic>
        <p:nvPicPr>
          <p:cNvPr id="2052" name="Picture 4" descr="Identity">
            <a:extLst>
              <a:ext uri="{FF2B5EF4-FFF2-40B4-BE49-F238E27FC236}">
                <a16:creationId xmlns:a16="http://schemas.microsoft.com/office/drawing/2014/main" id="{D3A346D9-3A05-496C-A86B-1FDC64BB0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550" y="2571750"/>
            <a:ext cx="1037230" cy="103723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1E22A9ED-56F9-4DE1-B984-DE05D78B9A61}"/>
              </a:ext>
            </a:extLst>
          </p:cNvPr>
          <p:cNvSpPr txBox="1"/>
          <p:nvPr/>
        </p:nvSpPr>
        <p:spPr>
          <a:xfrm>
            <a:off x="2703133" y="2802541"/>
            <a:ext cx="434734" cy="307777"/>
          </a:xfrm>
          <a:prstGeom prst="rect">
            <a:avLst/>
          </a:prstGeom>
          <a:noFill/>
        </p:spPr>
        <p:txBody>
          <a:bodyPr wrap="none" rtlCol="0">
            <a:spAutoFit/>
          </a:bodyPr>
          <a:lstStyle/>
          <a:p>
            <a:r>
              <a:rPr lang="fr-FR" dirty="0">
                <a:solidFill>
                  <a:schemeClr val="accent5"/>
                </a:solidFill>
                <a:latin typeface="Oxygen" panose="02000503000000000000" pitchFamily="2" charset="0"/>
              </a:rPr>
              <a:t>122</a:t>
            </a:r>
          </a:p>
        </p:txBody>
      </p:sp>
      <p:sp>
        <p:nvSpPr>
          <p:cNvPr id="32" name="ZoneTexte 31">
            <a:extLst>
              <a:ext uri="{FF2B5EF4-FFF2-40B4-BE49-F238E27FC236}">
                <a16:creationId xmlns:a16="http://schemas.microsoft.com/office/drawing/2014/main" id="{4A8B7822-179C-466E-AE45-BFD7C2D84D66}"/>
              </a:ext>
            </a:extLst>
          </p:cNvPr>
          <p:cNvSpPr txBox="1"/>
          <p:nvPr/>
        </p:nvSpPr>
        <p:spPr>
          <a:xfrm>
            <a:off x="6030177" y="2802540"/>
            <a:ext cx="391454" cy="307777"/>
          </a:xfrm>
          <a:prstGeom prst="rect">
            <a:avLst/>
          </a:prstGeom>
          <a:noFill/>
        </p:spPr>
        <p:txBody>
          <a:bodyPr wrap="none" rtlCol="0">
            <a:spAutoFit/>
          </a:bodyPr>
          <a:lstStyle/>
          <a:p>
            <a:r>
              <a:rPr lang="fr-FR" dirty="0">
                <a:solidFill>
                  <a:schemeClr val="accent5"/>
                </a:solidFill>
                <a:latin typeface="Oxygen" panose="02000503000000000000" pitchFamily="2" charset="0"/>
              </a:rPr>
              <a:t>121</a:t>
            </a:r>
          </a:p>
        </p:txBody>
      </p:sp>
      <p:pic>
        <p:nvPicPr>
          <p:cNvPr id="2054" name="Picture 6" descr="Credit free icon">
            <a:extLst>
              <a:ext uri="{FF2B5EF4-FFF2-40B4-BE49-F238E27FC236}">
                <a16:creationId xmlns:a16="http://schemas.microsoft.com/office/drawing/2014/main" id="{14168570-777E-469F-B45D-069E8BDA6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507" y="3788713"/>
            <a:ext cx="1037230" cy="10372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arget free icon">
            <a:extLst>
              <a:ext uri="{FF2B5EF4-FFF2-40B4-BE49-F238E27FC236}">
                <a16:creationId xmlns:a16="http://schemas.microsoft.com/office/drawing/2014/main" id="{753152ED-1DC6-44AE-A251-D61CC7BBB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984" y="3180268"/>
            <a:ext cx="693032" cy="693032"/>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70CB416B-5BCC-447F-970B-854A67BA2C58}"/>
              </a:ext>
            </a:extLst>
          </p:cNvPr>
          <p:cNvSpPr txBox="1"/>
          <p:nvPr/>
        </p:nvSpPr>
        <p:spPr>
          <a:xfrm>
            <a:off x="8859948" y="4835723"/>
            <a:ext cx="288862" cy="307777"/>
          </a:xfrm>
          <a:prstGeom prst="rect">
            <a:avLst/>
          </a:prstGeom>
          <a:noFill/>
        </p:spPr>
        <p:txBody>
          <a:bodyPr wrap="none" rtlCol="0">
            <a:spAutoFit/>
          </a:bodyPr>
          <a:lstStyle/>
          <a:p>
            <a:r>
              <a:rPr lang="fr-FR" dirty="0">
                <a:solidFill>
                  <a:schemeClr val="bg1"/>
                </a:solidFill>
                <a:latin typeface="Oxygen" panose="02000503000000000000" pitchFamily="2" charset="0"/>
              </a:rPr>
              <a:t>8</a:t>
            </a:r>
          </a:p>
        </p:txBody>
      </p:sp>
    </p:spTree>
    <p:extLst>
      <p:ext uri="{BB962C8B-B14F-4D97-AF65-F5344CB8AC3E}">
        <p14:creationId xmlns:p14="http://schemas.microsoft.com/office/powerpoint/2010/main" val="418808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052"/>
                                        </p:tgtEl>
                                        <p:attrNameLst>
                                          <p:attrName>style.visibility</p:attrName>
                                        </p:attrNameLst>
                                      </p:cBhvr>
                                      <p:to>
                                        <p:strVal val="visible"/>
                                      </p:to>
                                    </p:set>
                                    <p:anim calcmode="lin" valueType="num">
                                      <p:cBhvr>
                                        <p:cTn id="56" dur="500" fill="hold"/>
                                        <p:tgtEl>
                                          <p:spTgt spid="2052"/>
                                        </p:tgtEl>
                                        <p:attrNameLst>
                                          <p:attrName>ppt_w</p:attrName>
                                        </p:attrNameLst>
                                      </p:cBhvr>
                                      <p:tavLst>
                                        <p:tav tm="0">
                                          <p:val>
                                            <p:fltVal val="0"/>
                                          </p:val>
                                        </p:tav>
                                        <p:tav tm="100000">
                                          <p:val>
                                            <p:strVal val="#ppt_w"/>
                                          </p:val>
                                        </p:tav>
                                      </p:tavLst>
                                    </p:anim>
                                    <p:anim calcmode="lin" valueType="num">
                                      <p:cBhvr>
                                        <p:cTn id="57" dur="500" fill="hold"/>
                                        <p:tgtEl>
                                          <p:spTgt spid="2052"/>
                                        </p:tgtEl>
                                        <p:attrNameLst>
                                          <p:attrName>ppt_h</p:attrName>
                                        </p:attrNameLst>
                                      </p:cBhvr>
                                      <p:tavLst>
                                        <p:tav tm="0">
                                          <p:val>
                                            <p:fltVal val="0"/>
                                          </p:val>
                                        </p:tav>
                                        <p:tav tm="100000">
                                          <p:val>
                                            <p:strVal val="#ppt_h"/>
                                          </p:val>
                                        </p:tav>
                                      </p:tavLst>
                                    </p:anim>
                                    <p:animEffect transition="in" filter="fade">
                                      <p:cBhvr>
                                        <p:cTn id="58" dur="500"/>
                                        <p:tgtEl>
                                          <p:spTgt spid="205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054"/>
                                        </p:tgtEl>
                                        <p:attrNameLst>
                                          <p:attrName>style.visibility</p:attrName>
                                        </p:attrNameLst>
                                      </p:cBhvr>
                                      <p:to>
                                        <p:strVal val="visible"/>
                                      </p:to>
                                    </p:set>
                                    <p:anim calcmode="lin" valueType="num">
                                      <p:cBhvr>
                                        <p:cTn id="63" dur="500" fill="hold"/>
                                        <p:tgtEl>
                                          <p:spTgt spid="2054"/>
                                        </p:tgtEl>
                                        <p:attrNameLst>
                                          <p:attrName>ppt_w</p:attrName>
                                        </p:attrNameLst>
                                      </p:cBhvr>
                                      <p:tavLst>
                                        <p:tav tm="0">
                                          <p:val>
                                            <p:fltVal val="0"/>
                                          </p:val>
                                        </p:tav>
                                        <p:tav tm="100000">
                                          <p:val>
                                            <p:strVal val="#ppt_w"/>
                                          </p:val>
                                        </p:tav>
                                      </p:tavLst>
                                    </p:anim>
                                    <p:anim calcmode="lin" valueType="num">
                                      <p:cBhvr>
                                        <p:cTn id="64" dur="500" fill="hold"/>
                                        <p:tgtEl>
                                          <p:spTgt spid="2054"/>
                                        </p:tgtEl>
                                        <p:attrNameLst>
                                          <p:attrName>ppt_h</p:attrName>
                                        </p:attrNameLst>
                                      </p:cBhvr>
                                      <p:tavLst>
                                        <p:tav tm="0">
                                          <p:val>
                                            <p:fltVal val="0"/>
                                          </p:val>
                                        </p:tav>
                                        <p:tav tm="100000">
                                          <p:val>
                                            <p:strVal val="#ppt_h"/>
                                          </p:val>
                                        </p:tav>
                                      </p:tavLst>
                                    </p:anim>
                                    <p:animEffect transition="in" filter="fade">
                                      <p:cBhvr>
                                        <p:cTn id="65" dur="500"/>
                                        <p:tgtEl>
                                          <p:spTgt spid="2054"/>
                                        </p:tgtEl>
                                      </p:cBhvr>
                                    </p:animEffect>
                                  </p:childTnLst>
                                </p:cTn>
                              </p:par>
                            </p:childTnLst>
                          </p:cTn>
                        </p:par>
                      </p:childTnLst>
                    </p:cTn>
                  </p:par>
                  <p:par>
                    <p:cTn id="66" fill="hold">
                      <p:stCondLst>
                        <p:cond delay="indefinite"/>
                      </p:stCondLst>
                      <p:childTnLst>
                        <p:par>
                          <p:cTn id="67" fill="hold">
                            <p:stCondLst>
                              <p:cond delay="0"/>
                            </p:stCondLst>
                            <p:childTnLst>
                              <p:par>
                                <p:cTn id="68" presetID="32" presetClass="emph" presetSubtype="0" fill="hold" nodeType="clickEffect">
                                  <p:stCondLst>
                                    <p:cond delay="0"/>
                                  </p:stCondLst>
                                  <p:childTnLst>
                                    <p:animRot by="120000">
                                      <p:cBhvr>
                                        <p:cTn id="69" dur="100" fill="hold">
                                          <p:stCondLst>
                                            <p:cond delay="0"/>
                                          </p:stCondLst>
                                        </p:cTn>
                                        <p:tgtEl>
                                          <p:spTgt spid="2050"/>
                                        </p:tgtEl>
                                        <p:attrNameLst>
                                          <p:attrName>r</p:attrName>
                                        </p:attrNameLst>
                                      </p:cBhvr>
                                    </p:animRot>
                                    <p:animRot by="-240000">
                                      <p:cBhvr>
                                        <p:cTn id="70" dur="200" fill="hold">
                                          <p:stCondLst>
                                            <p:cond delay="200"/>
                                          </p:stCondLst>
                                        </p:cTn>
                                        <p:tgtEl>
                                          <p:spTgt spid="2050"/>
                                        </p:tgtEl>
                                        <p:attrNameLst>
                                          <p:attrName>r</p:attrName>
                                        </p:attrNameLst>
                                      </p:cBhvr>
                                    </p:animRot>
                                    <p:animRot by="240000">
                                      <p:cBhvr>
                                        <p:cTn id="71" dur="200" fill="hold">
                                          <p:stCondLst>
                                            <p:cond delay="400"/>
                                          </p:stCondLst>
                                        </p:cTn>
                                        <p:tgtEl>
                                          <p:spTgt spid="2050"/>
                                        </p:tgtEl>
                                        <p:attrNameLst>
                                          <p:attrName>r</p:attrName>
                                        </p:attrNameLst>
                                      </p:cBhvr>
                                    </p:animRot>
                                    <p:animRot by="-240000">
                                      <p:cBhvr>
                                        <p:cTn id="72" dur="200" fill="hold">
                                          <p:stCondLst>
                                            <p:cond delay="600"/>
                                          </p:stCondLst>
                                        </p:cTn>
                                        <p:tgtEl>
                                          <p:spTgt spid="2050"/>
                                        </p:tgtEl>
                                        <p:attrNameLst>
                                          <p:attrName>r</p:attrName>
                                        </p:attrNameLst>
                                      </p:cBhvr>
                                    </p:animRot>
                                    <p:animRot by="120000">
                                      <p:cBhvr>
                                        <p:cTn id="73" dur="200" fill="hold">
                                          <p:stCondLst>
                                            <p:cond delay="800"/>
                                          </p:stCondLst>
                                        </p:cTn>
                                        <p:tgtEl>
                                          <p:spTgt spid="2050"/>
                                        </p:tgtEl>
                                        <p:attrNameLst>
                                          <p:attrName>r</p:attrName>
                                        </p:attrNameLst>
                                      </p:cBhvr>
                                    </p:animRot>
                                  </p:childTnLst>
                                </p:cTn>
                              </p:par>
                            </p:childTnLst>
                          </p:cTn>
                        </p:par>
                        <p:par>
                          <p:cTn id="74" fill="hold">
                            <p:stCondLst>
                              <p:cond delay="1000"/>
                            </p:stCondLst>
                            <p:childTnLst>
                              <p:par>
                                <p:cTn id="75" presetID="26" presetClass="emph" presetSubtype="0" fill="hold" grpId="1" nodeType="afterEffect">
                                  <p:stCondLst>
                                    <p:cond delay="0"/>
                                  </p:stCondLst>
                                  <p:childTnLst>
                                    <p:animEffect transition="out" filter="fade">
                                      <p:cBhvr>
                                        <p:cTn id="76" dur="500" tmFilter="0, 0; .2, .5; .8, .5; 1, 0"/>
                                        <p:tgtEl>
                                          <p:spTgt spid="31"/>
                                        </p:tgtEl>
                                      </p:cBhvr>
                                    </p:animEffect>
                                    <p:animScale>
                                      <p:cBhvr>
                                        <p:cTn id="77" dur="250" autoRev="1" fill="hold"/>
                                        <p:tgtEl>
                                          <p:spTgt spid="31"/>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32" presetClass="emph" presetSubtype="0" fill="hold" nodeType="clickEffect">
                                  <p:stCondLst>
                                    <p:cond delay="0"/>
                                  </p:stCondLst>
                                  <p:childTnLst>
                                    <p:animRot by="120000">
                                      <p:cBhvr>
                                        <p:cTn id="81" dur="100" fill="hold">
                                          <p:stCondLst>
                                            <p:cond delay="0"/>
                                          </p:stCondLst>
                                        </p:cTn>
                                        <p:tgtEl>
                                          <p:spTgt spid="18"/>
                                        </p:tgtEl>
                                        <p:attrNameLst>
                                          <p:attrName>r</p:attrName>
                                        </p:attrNameLst>
                                      </p:cBhvr>
                                    </p:animRot>
                                    <p:animRot by="-240000">
                                      <p:cBhvr>
                                        <p:cTn id="82" dur="200" fill="hold">
                                          <p:stCondLst>
                                            <p:cond delay="200"/>
                                          </p:stCondLst>
                                        </p:cTn>
                                        <p:tgtEl>
                                          <p:spTgt spid="18"/>
                                        </p:tgtEl>
                                        <p:attrNameLst>
                                          <p:attrName>r</p:attrName>
                                        </p:attrNameLst>
                                      </p:cBhvr>
                                    </p:animRot>
                                    <p:animRot by="240000">
                                      <p:cBhvr>
                                        <p:cTn id="83" dur="200" fill="hold">
                                          <p:stCondLst>
                                            <p:cond delay="400"/>
                                          </p:stCondLst>
                                        </p:cTn>
                                        <p:tgtEl>
                                          <p:spTgt spid="18"/>
                                        </p:tgtEl>
                                        <p:attrNameLst>
                                          <p:attrName>r</p:attrName>
                                        </p:attrNameLst>
                                      </p:cBhvr>
                                    </p:animRot>
                                    <p:animRot by="-240000">
                                      <p:cBhvr>
                                        <p:cTn id="84" dur="200" fill="hold">
                                          <p:stCondLst>
                                            <p:cond delay="600"/>
                                          </p:stCondLst>
                                        </p:cTn>
                                        <p:tgtEl>
                                          <p:spTgt spid="18"/>
                                        </p:tgtEl>
                                        <p:attrNameLst>
                                          <p:attrName>r</p:attrName>
                                        </p:attrNameLst>
                                      </p:cBhvr>
                                    </p:animRot>
                                    <p:animRot by="120000">
                                      <p:cBhvr>
                                        <p:cTn id="85" dur="200" fill="hold">
                                          <p:stCondLst>
                                            <p:cond delay="800"/>
                                          </p:stCondLst>
                                        </p:cTn>
                                        <p:tgtEl>
                                          <p:spTgt spid="18"/>
                                        </p:tgtEl>
                                        <p:attrNameLst>
                                          <p:attrName>r</p:attrName>
                                        </p:attrNameLst>
                                      </p:cBhvr>
                                    </p:animRot>
                                  </p:childTnLst>
                                </p:cTn>
                              </p:par>
                            </p:childTnLst>
                          </p:cTn>
                        </p:par>
                        <p:par>
                          <p:cTn id="86" fill="hold">
                            <p:stCondLst>
                              <p:cond delay="1000"/>
                            </p:stCondLst>
                            <p:childTnLst>
                              <p:par>
                                <p:cTn id="87" presetID="26" presetClass="emph" presetSubtype="0" fill="hold" grpId="1" nodeType="afterEffect">
                                  <p:stCondLst>
                                    <p:cond delay="0"/>
                                  </p:stCondLst>
                                  <p:childTnLst>
                                    <p:animEffect transition="out" filter="fade">
                                      <p:cBhvr>
                                        <p:cTn id="88" dur="500" tmFilter="0, 0; .2, .5; .8, .5; 1, 0"/>
                                        <p:tgtEl>
                                          <p:spTgt spid="32"/>
                                        </p:tgtEl>
                                      </p:cBhvr>
                                    </p:animEffect>
                                    <p:animScale>
                                      <p:cBhvr>
                                        <p:cTn id="89" dur="250" autoRev="1" fill="hold"/>
                                        <p:tgtEl>
                                          <p:spTgt spid="32"/>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2052"/>
                                        </p:tgtEl>
                                      </p:cBhvr>
                                    </p:animEffect>
                                    <p:set>
                                      <p:cBhvr>
                                        <p:cTn id="94" dur="1" fill="hold">
                                          <p:stCondLst>
                                            <p:cond delay="499"/>
                                          </p:stCondLst>
                                        </p:cTn>
                                        <p:tgtEl>
                                          <p:spTgt spid="205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054"/>
                                        </p:tgtEl>
                                      </p:cBhvr>
                                    </p:animEffect>
                                    <p:set>
                                      <p:cBhvr>
                                        <p:cTn id="97" dur="1" fill="hold">
                                          <p:stCondLst>
                                            <p:cond delay="499"/>
                                          </p:stCondLst>
                                        </p:cTn>
                                        <p:tgtEl>
                                          <p:spTgt spid="2054"/>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2056"/>
                                        </p:tgtEl>
                                        <p:attrNameLst>
                                          <p:attrName>style.visibility</p:attrName>
                                        </p:attrNameLst>
                                      </p:cBhvr>
                                      <p:to>
                                        <p:strVal val="visible"/>
                                      </p:to>
                                    </p:set>
                                    <p:animEffect transition="in" filter="fade">
                                      <p:cBhvr>
                                        <p:cTn id="101"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p:bldP spid="26" grpId="0"/>
      <p:bldP spid="27" grpId="0"/>
      <p:bldP spid="31" grpId="0"/>
      <p:bldP spid="31" grpId="1"/>
      <p:bldP spid="32" grpId="0"/>
      <p:bldP spid="3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nvSpPr>
        <p:spPr>
          <a:xfrm>
            <a:off x="3477904" y="1078173"/>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}.csv</a:t>
            </a:r>
          </a:p>
        </p:txBody>
      </p:sp>
      <p:sp>
        <p:nvSpPr>
          <p:cNvPr id="33" name="ZoneTexte 32">
            <a:extLst>
              <a:ext uri="{FF2B5EF4-FFF2-40B4-BE49-F238E27FC236}">
                <a16:creationId xmlns:a16="http://schemas.microsoft.com/office/drawing/2014/main" id="{70CB416B-5BCC-447F-970B-854A67BA2C58}"/>
              </a:ext>
            </a:extLst>
          </p:cNvPr>
          <p:cNvSpPr txBox="1"/>
          <p:nvPr/>
        </p:nvSpPr>
        <p:spPr>
          <a:xfrm>
            <a:off x="8859948" y="4835723"/>
            <a:ext cx="288862" cy="307777"/>
          </a:xfrm>
          <a:prstGeom prst="rect">
            <a:avLst/>
          </a:prstGeom>
          <a:noFill/>
        </p:spPr>
        <p:txBody>
          <a:bodyPr wrap="none" rtlCol="0">
            <a:spAutoFit/>
          </a:bodyPr>
          <a:lstStyle/>
          <a:p>
            <a:r>
              <a:rPr lang="fr-FR" dirty="0">
                <a:solidFill>
                  <a:schemeClr val="bg1"/>
                </a:solidFill>
                <a:latin typeface="Oxygen" panose="02000503000000000000" pitchFamily="2" charset="0"/>
              </a:rPr>
              <a:t>9</a:t>
            </a:r>
          </a:p>
        </p:txBody>
      </p:sp>
      <p:pic>
        <p:nvPicPr>
          <p:cNvPr id="16" name="Picture 2" descr="Question">
            <a:extLst>
              <a:ext uri="{FF2B5EF4-FFF2-40B4-BE49-F238E27FC236}">
                <a16:creationId xmlns:a16="http://schemas.microsoft.com/office/drawing/2014/main" id="{A45ABBE7-98A8-4F11-9CEA-ADF8B0799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89" y="3873300"/>
            <a:ext cx="703713" cy="70371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E70F9C80-4EA2-4930-B37C-42C39B60AF4A}"/>
              </a:ext>
            </a:extLst>
          </p:cNvPr>
          <p:cNvSpPr txBox="1"/>
          <p:nvPr/>
        </p:nvSpPr>
        <p:spPr>
          <a:xfrm>
            <a:off x="0" y="4726395"/>
            <a:ext cx="1142091" cy="430887"/>
          </a:xfrm>
          <a:prstGeom prst="rect">
            <a:avLst/>
          </a:prstGeom>
          <a:noFill/>
        </p:spPr>
        <p:txBody>
          <a:bodyPr wrap="square" rtlCol="0">
            <a:spAutoFit/>
          </a:bodyPr>
          <a:lstStyle/>
          <a:p>
            <a:pPr algn="ctr"/>
            <a:r>
              <a:rPr lang="fr-FR" sz="1100" dirty="0">
                <a:solidFill>
                  <a:schemeClr val="accent5"/>
                </a:solidFill>
                <a:latin typeface="Staatliches" pitchFamily="2" charset="0"/>
              </a:rPr>
              <a:t>1. Définition du problème</a:t>
            </a:r>
          </a:p>
        </p:txBody>
      </p:sp>
      <p:pic>
        <p:nvPicPr>
          <p:cNvPr id="3074" name="Picture 2" descr="Book">
            <a:extLst>
              <a:ext uri="{FF2B5EF4-FFF2-40B4-BE49-F238E27FC236}">
                <a16:creationId xmlns:a16="http://schemas.microsoft.com/office/drawing/2014/main" id="{6BCC4C2E-B0AE-4C4F-8C3B-F380E67FA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166" y="2033375"/>
            <a:ext cx="1076751" cy="1076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ting free icon">
            <a:extLst>
              <a:ext uri="{FF2B5EF4-FFF2-40B4-BE49-F238E27FC236}">
                <a16:creationId xmlns:a16="http://schemas.microsoft.com/office/drawing/2014/main" id="{67B3EDAF-41E9-47AE-967A-8A1066B50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083" y="2033375"/>
            <a:ext cx="1076751" cy="107675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BA2B4A0-79D4-42D2-9888-ACC80A776671}"/>
              </a:ext>
            </a:extLst>
          </p:cNvPr>
          <p:cNvSpPr txBox="1"/>
          <p:nvPr/>
        </p:nvSpPr>
        <p:spPr>
          <a:xfrm>
            <a:off x="2326172" y="3384644"/>
            <a:ext cx="1080745" cy="307777"/>
          </a:xfrm>
          <a:prstGeom prst="rect">
            <a:avLst/>
          </a:prstGeom>
          <a:noFill/>
        </p:spPr>
        <p:txBody>
          <a:bodyPr wrap="none" rtlCol="0">
            <a:spAutoFit/>
          </a:bodyPr>
          <a:lstStyle/>
          <a:p>
            <a:r>
              <a:rPr lang="fr-FR" dirty="0">
                <a:solidFill>
                  <a:schemeClr val="accent5"/>
                </a:solidFill>
                <a:latin typeface="Oxygen" panose="02000503000000000000" pitchFamily="2" charset="0"/>
              </a:rPr>
              <a:t>Supervisée</a:t>
            </a:r>
          </a:p>
        </p:txBody>
      </p:sp>
      <p:sp>
        <p:nvSpPr>
          <p:cNvPr id="6" name="ZoneTexte 5">
            <a:extLst>
              <a:ext uri="{FF2B5EF4-FFF2-40B4-BE49-F238E27FC236}">
                <a16:creationId xmlns:a16="http://schemas.microsoft.com/office/drawing/2014/main" id="{49DE745F-966E-46C5-AFD1-9EDA1F3AA891}"/>
              </a:ext>
            </a:extLst>
          </p:cNvPr>
          <p:cNvSpPr txBox="1"/>
          <p:nvPr/>
        </p:nvSpPr>
        <p:spPr>
          <a:xfrm>
            <a:off x="5654935" y="3384643"/>
            <a:ext cx="1258678" cy="307777"/>
          </a:xfrm>
          <a:prstGeom prst="rect">
            <a:avLst/>
          </a:prstGeom>
          <a:noFill/>
        </p:spPr>
        <p:txBody>
          <a:bodyPr wrap="none" rtlCol="0">
            <a:spAutoFit/>
          </a:bodyPr>
          <a:lstStyle/>
          <a:p>
            <a:r>
              <a:rPr lang="fr-FR" dirty="0">
                <a:solidFill>
                  <a:schemeClr val="accent5"/>
                </a:solidFill>
                <a:latin typeface="Oxygen" panose="02000503000000000000" pitchFamily="2" charset="0"/>
              </a:rPr>
              <a:t>Classification</a:t>
            </a:r>
          </a:p>
        </p:txBody>
      </p:sp>
      <p:pic>
        <p:nvPicPr>
          <p:cNvPr id="24" name="Picture 8" descr="Target free icon">
            <a:extLst>
              <a:ext uri="{FF2B5EF4-FFF2-40B4-BE49-F238E27FC236}">
                <a16:creationId xmlns:a16="http://schemas.microsoft.com/office/drawing/2014/main" id="{089B1489-4319-463D-8A55-79D22CE087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89" y="252050"/>
            <a:ext cx="703713" cy="703713"/>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5391EE42-4213-4071-B7D8-44CB697A754C}"/>
              </a:ext>
            </a:extLst>
          </p:cNvPr>
          <p:cNvSpPr txBox="1"/>
          <p:nvPr/>
        </p:nvSpPr>
        <p:spPr>
          <a:xfrm>
            <a:off x="6999829" y="1986975"/>
            <a:ext cx="410690" cy="646331"/>
          </a:xfrm>
          <a:prstGeom prst="rect">
            <a:avLst/>
          </a:prstGeom>
          <a:noFill/>
        </p:spPr>
        <p:txBody>
          <a:bodyPr wrap="none" rtlCol="0">
            <a:spAutoFit/>
          </a:bodyPr>
          <a:lstStyle/>
          <a:p>
            <a:r>
              <a:rPr lang="fr-FR" sz="3600" b="1" dirty="0">
                <a:solidFill>
                  <a:srgbClr val="80CB8E"/>
                </a:solidFill>
                <a:latin typeface="Staatliches" pitchFamily="2" charset="0"/>
              </a:rPr>
              <a:t>0</a:t>
            </a:r>
            <a:endParaRPr lang="fr-FR" sz="3200" b="1" dirty="0">
              <a:solidFill>
                <a:srgbClr val="80CB8E"/>
              </a:solidFill>
              <a:latin typeface="Staatliches" pitchFamily="2" charset="0"/>
            </a:endParaRPr>
          </a:p>
        </p:txBody>
      </p:sp>
      <p:sp>
        <p:nvSpPr>
          <p:cNvPr id="28" name="ZoneTexte 27">
            <a:extLst>
              <a:ext uri="{FF2B5EF4-FFF2-40B4-BE49-F238E27FC236}">
                <a16:creationId xmlns:a16="http://schemas.microsoft.com/office/drawing/2014/main" id="{AB04D6B9-95A0-4E92-A116-682CF5BD1D9B}"/>
              </a:ext>
            </a:extLst>
          </p:cNvPr>
          <p:cNvSpPr txBox="1"/>
          <p:nvPr/>
        </p:nvSpPr>
        <p:spPr>
          <a:xfrm>
            <a:off x="7051927" y="2571750"/>
            <a:ext cx="280846" cy="646331"/>
          </a:xfrm>
          <a:prstGeom prst="rect">
            <a:avLst/>
          </a:prstGeom>
          <a:noFill/>
        </p:spPr>
        <p:txBody>
          <a:bodyPr wrap="none" rtlCol="0">
            <a:spAutoFit/>
          </a:bodyPr>
          <a:lstStyle/>
          <a:p>
            <a:r>
              <a:rPr lang="fr-FR" sz="3600" b="1" dirty="0">
                <a:solidFill>
                  <a:srgbClr val="DD636E"/>
                </a:solidFill>
                <a:latin typeface="Staatliches" pitchFamily="2" charset="0"/>
              </a:rPr>
              <a:t>1</a:t>
            </a:r>
            <a:endParaRPr lang="fr-FR" sz="3200" b="1" dirty="0">
              <a:solidFill>
                <a:srgbClr val="DD636E"/>
              </a:solidFill>
              <a:latin typeface="Staatliches" pitchFamily="2" charset="0"/>
            </a:endParaRPr>
          </a:p>
        </p:txBody>
      </p:sp>
    </p:spTree>
    <p:extLst>
      <p:ext uri="{BB962C8B-B14F-4D97-AF65-F5344CB8AC3E}">
        <p14:creationId xmlns:p14="http://schemas.microsoft.com/office/powerpoint/2010/main" val="5385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1000"/>
                                        <p:tgtEl>
                                          <p:spTgt spid="3078"/>
                                        </p:tgtEl>
                                      </p:cBhvr>
                                    </p:animEffect>
                                    <p:anim calcmode="lin" valueType="num">
                                      <p:cBhvr>
                                        <p:cTn id="20" dur="1000" fill="hold"/>
                                        <p:tgtEl>
                                          <p:spTgt spid="3078"/>
                                        </p:tgtEl>
                                        <p:attrNameLst>
                                          <p:attrName>ppt_x</p:attrName>
                                        </p:attrNameLst>
                                      </p:cBhvr>
                                      <p:tavLst>
                                        <p:tav tm="0">
                                          <p:val>
                                            <p:strVal val="#ppt_x"/>
                                          </p:val>
                                        </p:tav>
                                        <p:tav tm="100000">
                                          <p:val>
                                            <p:strVal val="#ppt_x"/>
                                          </p:val>
                                        </p:tav>
                                      </p:tavLst>
                                    </p:anim>
                                    <p:anim calcmode="lin" valueType="num">
                                      <p:cBhvr>
                                        <p:cTn id="21" dur="1000" fill="hold"/>
                                        <p:tgtEl>
                                          <p:spTgt spid="307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8" grpId="0"/>
    </p:bldLst>
  </p:timing>
</p:sld>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3853</TotalTime>
  <Words>4971</Words>
  <Application>Microsoft Office PowerPoint</Application>
  <PresentationFormat>Affichage à l'écran (16:9)</PresentationFormat>
  <Paragraphs>407</Paragraphs>
  <Slides>39</Slides>
  <Notes>39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Staatliches</vt:lpstr>
      <vt:lpstr>Helvetica Neue</vt:lpstr>
      <vt:lpstr>Oxygen</vt:lpstr>
      <vt:lpstr>Montserrat</vt:lpstr>
      <vt:lpstr>Arial</vt:lpstr>
      <vt:lpstr>Insurance Consulting</vt:lpstr>
      <vt:lpstr>Prêt à dépenser</vt:lpstr>
      <vt:lpstr>table des matières</vt:lpstr>
      <vt:lpstr>table des matières</vt:lpstr>
      <vt:lpstr>Introduction</vt:lpstr>
      <vt:lpstr>Introduction</vt:lpstr>
      <vt:lpstr>Données</vt:lpstr>
      <vt:lpstr>Le Process</vt:lpstr>
      <vt:lpstr>Le jeu de données</vt:lpstr>
      <vt:lpstr>Le jeu de données</vt:lpstr>
      <vt:lpstr>Le jeu de données</vt:lpstr>
      <vt:lpstr>Types de features</vt:lpstr>
      <vt:lpstr>Valeurs manquantes</vt:lpstr>
      <vt:lpstr>Valeurs aberrantes</vt:lpstr>
      <vt:lpstr>Feature Engineering</vt:lpstr>
      <vt:lpstr>Fusion des fichiers</vt:lpstr>
      <vt:lpstr>analyse</vt:lpstr>
      <vt:lpstr>Correlation</vt:lpstr>
      <vt:lpstr>TARGET</vt:lpstr>
      <vt:lpstr>Enfants</vt:lpstr>
      <vt:lpstr>Genre</vt:lpstr>
      <vt:lpstr>Salaire</vt:lpstr>
      <vt:lpstr>Finalisation</vt:lpstr>
      <vt:lpstr>Encodage</vt:lpstr>
      <vt:lpstr>Réequilibrage</vt:lpstr>
      <vt:lpstr>Split</vt:lpstr>
      <vt:lpstr>Selection de features</vt:lpstr>
      <vt:lpstr>Machine Learning</vt:lpstr>
      <vt:lpstr>étape du machine learning</vt:lpstr>
      <vt:lpstr>étape du machine learning</vt:lpstr>
      <vt:lpstr>étape du machine learning</vt:lpstr>
      <vt:lpstr>étape du machine learning</vt:lpstr>
      <vt:lpstr>étape du machine learning</vt:lpstr>
      <vt:lpstr>étape du machine learning</vt:lpstr>
      <vt:lpstr>Métriques</vt:lpstr>
      <vt:lpstr>Importance des variables</vt:lpstr>
      <vt:lpstr>Explication des Prédictions</vt:lpstr>
      <vt:lpstr>Explication des Prédictions</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Prêt à dépenser</dc:title>
  <dc:creator>User</dc:creator>
  <cp:lastModifiedBy>Abdessamad Derraz</cp:lastModifiedBy>
  <cp:revision>40</cp:revision>
  <dcterms:modified xsi:type="dcterms:W3CDTF">2021-07-31T13:41:08Z</dcterms:modified>
</cp:coreProperties>
</file>